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8" r:id="rId2"/>
    <p:sldId id="266" r:id="rId3"/>
    <p:sldId id="267" r:id="rId4"/>
    <p:sldId id="270" r:id="rId5"/>
    <p:sldId id="271" r:id="rId6"/>
    <p:sldId id="272" r:id="rId7"/>
    <p:sldId id="273" r:id="rId8"/>
    <p:sldId id="274" r:id="rId9"/>
    <p:sldId id="278" r:id="rId10"/>
    <p:sldId id="279" r:id="rId11"/>
    <p:sldId id="275" r:id="rId12"/>
    <p:sldId id="269" r:id="rId13"/>
    <p:sldId id="256" r:id="rId14"/>
    <p:sldId id="257"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D92"/>
    <a:srgbClr val="EAAB01"/>
    <a:srgbClr val="00F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4"/>
    <p:restoredTop sz="77895"/>
  </p:normalViewPr>
  <p:slideViewPr>
    <p:cSldViewPr snapToGrid="0">
      <p:cViewPr varScale="1">
        <p:scale>
          <a:sx n="122" d="100"/>
          <a:sy n="122" d="100"/>
        </p:scale>
        <p:origin x="1472" y="18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9A13-117F-C049-BFE8-6C6883FCF36A}"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BF9EB-64A4-DC4D-A06C-F056DA3200C4}" type="slidenum">
              <a:rPr lang="en-US" smtClean="0"/>
              <a:t>‹#›</a:t>
            </a:fld>
            <a:endParaRPr lang="en-US"/>
          </a:p>
        </p:txBody>
      </p:sp>
    </p:spTree>
    <p:extLst>
      <p:ext uri="{BB962C8B-B14F-4D97-AF65-F5344CB8AC3E}">
        <p14:creationId xmlns:p14="http://schemas.microsoft.com/office/powerpoint/2010/main" val="1507860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Map of the Yukon River watershed, which includes Alaska, USA, and western Canada. The mask is highlighting the Yukon River watershed and associated tributaries, the mainstem of the Yukon River is the most prominent dark blue line and the green dots represent ADFG escapement project locations that were used as data in the Fall chum salmon run reconstruction. The black triangle represents Pilot Station, AK, the source of the USGS flow measurement station for the Yukon mainstem. The black gridded points represent survey stations for the NBS survey that collected information for the juvenile index and the stomach fullness index used in the IPM.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add box for region temperatures are extracted from</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2</a:t>
            </a:fld>
            <a:endParaRPr lang="en-US"/>
          </a:p>
        </p:txBody>
      </p:sp>
    </p:spTree>
    <p:extLst>
      <p:ext uri="{BB962C8B-B14F-4D97-AF65-F5344CB8AC3E}">
        <p14:creationId xmlns:p14="http://schemas.microsoft.com/office/powerpoint/2010/main" val="7197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Conceptual model describing the main steps in the fall Chum integrated population model. Blue stars indicate that fish move to the E. Aleutians and GOA for their first winter and subsequent maturation. Each numbered step represents a population stages that is tracked in the IPM. Stages in orange represent stages where the model estimations are included in the likelihood. After the spawning abundance stage, the model starts over again at stage 1, the egg stage. Note that location of each stage does not reflect the location of individuals at any particular stage. The map on the right-hand side of the figure includes Alaska, USA, and western Canada. The mask is highlighting the Yukon River watershed and associated tributaries. The mainstem of the Yukon River is the most prominent dark blue line and the green dots represent escapement project locations that were used as data in the Fall chum salmon run reconstruction. </a:t>
            </a:r>
          </a:p>
        </p:txBody>
      </p:sp>
      <p:sp>
        <p:nvSpPr>
          <p:cNvPr id="4" name="Slide Number Placeholder 3"/>
          <p:cNvSpPr>
            <a:spLocks noGrp="1"/>
          </p:cNvSpPr>
          <p:nvPr>
            <p:ph type="sldNum" sz="quarter" idx="5"/>
          </p:nvPr>
        </p:nvSpPr>
        <p:spPr/>
        <p:txBody>
          <a:bodyPr/>
          <a:lstStyle/>
          <a:p>
            <a:fld id="{D66BF9EB-64A4-DC4D-A06C-F056DA3200C4}" type="slidenum">
              <a:rPr lang="en-US" smtClean="0"/>
              <a:t>13</a:t>
            </a:fld>
            <a:endParaRPr lang="en-US"/>
          </a:p>
        </p:txBody>
      </p:sp>
    </p:spTree>
    <p:extLst>
      <p:ext uri="{BB962C8B-B14F-4D97-AF65-F5344CB8AC3E}">
        <p14:creationId xmlns:p14="http://schemas.microsoft.com/office/powerpoint/2010/main" val="253503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Covariates used to estimate chum salmon population productivity for two life stages. Data sources listed below the covariate and more covariate details are listed in Table 2.</a:t>
            </a:r>
          </a:p>
        </p:txBody>
      </p:sp>
      <p:sp>
        <p:nvSpPr>
          <p:cNvPr id="4" name="Slide Number Placeholder 3"/>
          <p:cNvSpPr>
            <a:spLocks noGrp="1"/>
          </p:cNvSpPr>
          <p:nvPr>
            <p:ph type="sldNum" sz="quarter" idx="5"/>
          </p:nvPr>
        </p:nvSpPr>
        <p:spPr/>
        <p:txBody>
          <a:bodyPr/>
          <a:lstStyle/>
          <a:p>
            <a:fld id="{D66BF9EB-64A4-DC4D-A06C-F056DA3200C4}" type="slidenum">
              <a:rPr lang="en-US" smtClean="0"/>
              <a:t>14</a:t>
            </a:fld>
            <a:endParaRPr lang="en-US"/>
          </a:p>
        </p:txBody>
      </p:sp>
    </p:spTree>
    <p:extLst>
      <p:ext uri="{BB962C8B-B14F-4D97-AF65-F5344CB8AC3E}">
        <p14:creationId xmlns:p14="http://schemas.microsoft.com/office/powerpoint/2010/main" val="173231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a:t>
            </a:r>
            <a:r>
              <a:rPr lang="en-US"/>
              <a:t>for brood year 2019. </a:t>
            </a:r>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15</a:t>
            </a:fld>
            <a:endParaRPr lang="en-US"/>
          </a:p>
        </p:txBody>
      </p:sp>
    </p:spTree>
    <p:extLst>
      <p:ext uri="{BB962C8B-B14F-4D97-AF65-F5344CB8AC3E}">
        <p14:creationId xmlns:p14="http://schemas.microsoft.com/office/powerpoint/2010/main" val="374630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p:cNvSpPr>
            <a:spLocks noGrp="1"/>
          </p:cNvSpPr>
          <p:nvPr>
            <p:ph type="sldNum" sz="quarter" idx="5"/>
          </p:nvPr>
        </p:nvSpPr>
        <p:spPr/>
        <p:txBody>
          <a:bodyPr/>
          <a:lstStyle/>
          <a:p>
            <a:fld id="{D66BF9EB-64A4-DC4D-A06C-F056DA3200C4}" type="slidenum">
              <a:rPr lang="en-US" smtClean="0"/>
              <a:t>16</a:t>
            </a:fld>
            <a:endParaRPr lang="en-US"/>
          </a:p>
        </p:txBody>
      </p:sp>
    </p:spTree>
    <p:extLst>
      <p:ext uri="{BB962C8B-B14F-4D97-AF65-F5344CB8AC3E}">
        <p14:creationId xmlns:p14="http://schemas.microsoft.com/office/powerpoint/2010/main" val="130620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35F18-9074-5336-B990-BD4F6ACD5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61FDE-E614-A0F2-5846-ADB840AFA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91111-F8AD-747B-8E6D-DD7B11E40E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2: Schematic illustration of the Yukon River Fall Chum integrated population model, observational data and covariates included when estimating covariate effects on survival for respective life stages. Stages included in the model likelihood are numbered in orange, and the source of the data is included below the stage name. Covariates used to estimate survival included on the boxes on right hand side, orange indicates covariates included in the egg to juvenile abundance at the end of first summer stage (1- 2) and blue indicates covariates included in the juvenile abundance at the end of first summer stage to total return abundance (2 - 3). Data sources are listed below the covariate and more covariate details are listed in Table 2, time series for each covariate provided in supplementary information.</a:t>
            </a:r>
          </a:p>
          <a:p>
            <a:endParaRPr lang="en-US" dirty="0"/>
          </a:p>
          <a:p>
            <a:endParaRPr lang="en-US" dirty="0"/>
          </a:p>
          <a:p>
            <a:r>
              <a:rPr lang="en-US" dirty="0"/>
              <a:t>** perhaps add survival variables for arrows/covariates </a:t>
            </a:r>
          </a:p>
        </p:txBody>
      </p:sp>
      <p:sp>
        <p:nvSpPr>
          <p:cNvPr id="4" name="Slide Number Placeholder 3">
            <a:extLst>
              <a:ext uri="{FF2B5EF4-FFF2-40B4-BE49-F238E27FC236}">
                <a16:creationId xmlns:a16="http://schemas.microsoft.com/office/drawing/2014/main" id="{6E1FA6E6-D1F6-BC9C-1C7B-B13EBD229C31}"/>
              </a:ext>
            </a:extLst>
          </p:cNvPr>
          <p:cNvSpPr>
            <a:spLocks noGrp="1"/>
          </p:cNvSpPr>
          <p:nvPr>
            <p:ph type="sldNum" sz="quarter" idx="5"/>
          </p:nvPr>
        </p:nvSpPr>
        <p:spPr/>
        <p:txBody>
          <a:bodyPr/>
          <a:lstStyle/>
          <a:p>
            <a:fld id="{D66BF9EB-64A4-DC4D-A06C-F056DA3200C4}" type="slidenum">
              <a:rPr lang="en-US" smtClean="0"/>
              <a:t>3</a:t>
            </a:fld>
            <a:endParaRPr lang="en-US"/>
          </a:p>
        </p:txBody>
      </p:sp>
    </p:spTree>
    <p:extLst>
      <p:ext uri="{BB962C8B-B14F-4D97-AF65-F5344CB8AC3E}">
        <p14:creationId xmlns:p14="http://schemas.microsoft.com/office/powerpoint/2010/main" val="240027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BC3D-2608-2578-CD38-BE5DC5E3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DADC0-BD48-B5FA-4244-A34894F21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DB0C2-AC04-7DF8-1F55-542A897C3F21}"/>
              </a:ext>
            </a:extLst>
          </p:cNvPr>
          <p:cNvSpPr>
            <a:spLocks noGrp="1"/>
          </p:cNvSpPr>
          <p:nvPr>
            <p:ph type="body" idx="1"/>
          </p:nvPr>
        </p:nvSpPr>
        <p:spPr/>
        <p:txBody>
          <a:bodyPr/>
          <a:lstStyle/>
          <a:p>
            <a:r>
              <a:rPr lang="en-US" dirty="0"/>
              <a:t>Figure 3: Time series of indices used in the model likelihood inputs and model fits.</a:t>
            </a:r>
          </a:p>
          <a:p>
            <a:r>
              <a:rPr lang="en-US" dirty="0"/>
              <a:t>Points represent juvenile (a) and returning fish (b) indices used in the model likelihood while the lines represent the mean from estimated posterior distributions. Colored bands represent 95% credible intervals. The x axis represents the brood year, or the year when fish are in the egg stage. The NBS survey used to estimate the juvenile index did not occur in 2020 due to the global pandemic, so there is no juvenile index for brood year 2019. </a:t>
            </a:r>
          </a:p>
        </p:txBody>
      </p:sp>
      <p:sp>
        <p:nvSpPr>
          <p:cNvPr id="4" name="Slide Number Placeholder 3">
            <a:extLst>
              <a:ext uri="{FF2B5EF4-FFF2-40B4-BE49-F238E27FC236}">
                <a16:creationId xmlns:a16="http://schemas.microsoft.com/office/drawing/2014/main" id="{85E4063E-AF3A-3084-C384-C7656FEAB669}"/>
              </a:ext>
            </a:extLst>
          </p:cNvPr>
          <p:cNvSpPr>
            <a:spLocks noGrp="1"/>
          </p:cNvSpPr>
          <p:nvPr>
            <p:ph type="sldNum" sz="quarter" idx="5"/>
          </p:nvPr>
        </p:nvSpPr>
        <p:spPr/>
        <p:txBody>
          <a:bodyPr/>
          <a:lstStyle/>
          <a:p>
            <a:fld id="{D66BF9EB-64A4-DC4D-A06C-F056DA3200C4}" type="slidenum">
              <a:rPr lang="en-US" smtClean="0"/>
              <a:t>4</a:t>
            </a:fld>
            <a:endParaRPr lang="en-US"/>
          </a:p>
        </p:txBody>
      </p:sp>
    </p:spTree>
    <p:extLst>
      <p:ext uri="{BB962C8B-B14F-4D97-AF65-F5344CB8AC3E}">
        <p14:creationId xmlns:p14="http://schemas.microsoft.com/office/powerpoint/2010/main" val="397804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DF45-EAE7-BCD9-A988-91E3BFEB1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1D14-68B9-87F2-3C2D-253671E0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6DBC0-EBF5-86FF-D9EE-27F2FE146CE9}"/>
              </a:ext>
            </a:extLst>
          </p:cNvPr>
          <p:cNvSpPr>
            <a:spLocks noGrp="1"/>
          </p:cNvSpPr>
          <p:nvPr>
            <p:ph type="body" idx="1"/>
          </p:nvPr>
        </p:nvSpPr>
        <p:spPr/>
        <p:txBody>
          <a:bodyPr/>
          <a:lstStyle/>
          <a:p>
            <a:r>
              <a:rPr lang="en-US" dirty="0"/>
              <a:t>Figure 4: Mean estimates of covariate coefficients. Colors represent the life-stage where survival is estimated, informed by the respective covariate. Points represent mean estimates, thick lines represent 89% credible intervals and thin lines represent 95% credible intervals.  </a:t>
            </a:r>
          </a:p>
        </p:txBody>
      </p:sp>
      <p:sp>
        <p:nvSpPr>
          <p:cNvPr id="4" name="Slide Number Placeholder 3">
            <a:extLst>
              <a:ext uri="{FF2B5EF4-FFF2-40B4-BE49-F238E27FC236}">
                <a16:creationId xmlns:a16="http://schemas.microsoft.com/office/drawing/2014/main" id="{DC5AA535-97AF-B40E-519F-842C4DD84E12}"/>
              </a:ext>
            </a:extLst>
          </p:cNvPr>
          <p:cNvSpPr>
            <a:spLocks noGrp="1"/>
          </p:cNvSpPr>
          <p:nvPr>
            <p:ph type="sldNum" sz="quarter" idx="5"/>
          </p:nvPr>
        </p:nvSpPr>
        <p:spPr/>
        <p:txBody>
          <a:bodyPr/>
          <a:lstStyle/>
          <a:p>
            <a:fld id="{D66BF9EB-64A4-DC4D-A06C-F056DA3200C4}" type="slidenum">
              <a:rPr lang="en-US" smtClean="0"/>
              <a:t>5</a:t>
            </a:fld>
            <a:endParaRPr lang="en-US"/>
          </a:p>
        </p:txBody>
      </p:sp>
    </p:spTree>
    <p:extLst>
      <p:ext uri="{BB962C8B-B14F-4D97-AF65-F5344CB8AC3E}">
        <p14:creationId xmlns:p14="http://schemas.microsoft.com/office/powerpoint/2010/main" val="400320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966C-9FE5-4D21-72A4-0AE15333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ECA6A-AB14-20D5-BCDB-4A2F23282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ADA629-3F9B-0DCC-7C5E-C6990F251D83}"/>
              </a:ext>
            </a:extLst>
          </p:cNvPr>
          <p:cNvSpPr>
            <a:spLocks noGrp="1"/>
          </p:cNvSpPr>
          <p:nvPr>
            <p:ph type="body" idx="1"/>
          </p:nvPr>
        </p:nvSpPr>
        <p:spPr/>
        <p:txBody>
          <a:bodyPr/>
          <a:lstStyle/>
          <a:p>
            <a:r>
              <a:rPr lang="en-US" dirty="0"/>
              <a:t>Figure S1:</a:t>
            </a:r>
          </a:p>
          <a:p>
            <a:r>
              <a:rPr lang="en-US" dirty="0"/>
              <a:t>Mean-scaled covariate trends used in the IPM for the a) juvenile (egg to first summer at sea) and b) marine (first summer at sea to end of first winter at sea) stages. </a:t>
            </a:r>
          </a:p>
        </p:txBody>
      </p:sp>
      <p:sp>
        <p:nvSpPr>
          <p:cNvPr id="4" name="Slide Number Placeholder 3">
            <a:extLst>
              <a:ext uri="{FF2B5EF4-FFF2-40B4-BE49-F238E27FC236}">
                <a16:creationId xmlns:a16="http://schemas.microsoft.com/office/drawing/2014/main" id="{ECDB0C66-0AD0-5848-CF61-750DB9F2BFEF}"/>
              </a:ext>
            </a:extLst>
          </p:cNvPr>
          <p:cNvSpPr>
            <a:spLocks noGrp="1"/>
          </p:cNvSpPr>
          <p:nvPr>
            <p:ph type="sldNum" sz="quarter" idx="5"/>
          </p:nvPr>
        </p:nvSpPr>
        <p:spPr/>
        <p:txBody>
          <a:bodyPr/>
          <a:lstStyle/>
          <a:p>
            <a:fld id="{D66BF9EB-64A4-DC4D-A06C-F056DA3200C4}" type="slidenum">
              <a:rPr lang="en-US" smtClean="0"/>
              <a:t>7</a:t>
            </a:fld>
            <a:endParaRPr lang="en-US"/>
          </a:p>
        </p:txBody>
      </p:sp>
    </p:spTree>
    <p:extLst>
      <p:ext uri="{BB962C8B-B14F-4D97-AF65-F5344CB8AC3E}">
        <p14:creationId xmlns:p14="http://schemas.microsoft.com/office/powerpoint/2010/main" val="150853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132-2A4C-7657-0EC4-697DC0A0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26B68-434E-93C6-72A1-0B8DF2B5C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F823C-E4A8-424F-5EB0-A60ED10BA3BE}"/>
              </a:ext>
            </a:extLst>
          </p:cNvPr>
          <p:cNvSpPr>
            <a:spLocks noGrp="1"/>
          </p:cNvSpPr>
          <p:nvPr>
            <p:ph type="body" idx="1"/>
          </p:nvPr>
        </p:nvSpPr>
        <p:spPr/>
        <p:txBody>
          <a:bodyPr/>
          <a:lstStyle/>
          <a:p>
            <a:r>
              <a:rPr lang="en-US" dirty="0"/>
              <a:t>Figure S2 – Trace plots used to identify model convergence for each for parameters. Four chains were run per model, dark shading represents burn-in iterations. </a:t>
            </a:r>
          </a:p>
        </p:txBody>
      </p:sp>
      <p:sp>
        <p:nvSpPr>
          <p:cNvPr id="4" name="Slide Number Placeholder 3">
            <a:extLst>
              <a:ext uri="{FF2B5EF4-FFF2-40B4-BE49-F238E27FC236}">
                <a16:creationId xmlns:a16="http://schemas.microsoft.com/office/drawing/2014/main" id="{C8E0080B-28D2-2EA2-D358-D4C53F9157C0}"/>
              </a:ext>
            </a:extLst>
          </p:cNvPr>
          <p:cNvSpPr>
            <a:spLocks noGrp="1"/>
          </p:cNvSpPr>
          <p:nvPr>
            <p:ph type="sldNum" sz="quarter" idx="5"/>
          </p:nvPr>
        </p:nvSpPr>
        <p:spPr/>
        <p:txBody>
          <a:bodyPr/>
          <a:lstStyle/>
          <a:p>
            <a:fld id="{D66BF9EB-64A4-DC4D-A06C-F056DA3200C4}" type="slidenum">
              <a:rPr lang="en-US" smtClean="0"/>
              <a:t>8</a:t>
            </a:fld>
            <a:endParaRPr lang="en-US"/>
          </a:p>
        </p:txBody>
      </p:sp>
    </p:spTree>
    <p:extLst>
      <p:ext uri="{BB962C8B-B14F-4D97-AF65-F5344CB8AC3E}">
        <p14:creationId xmlns:p14="http://schemas.microsoft.com/office/powerpoint/2010/main" val="217768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B523-7A40-7F59-5A4D-FD2D44F2A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11ED4-300C-2A48-9474-318B75FF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2E587-F22E-79B7-D418-1CB227D3999D}"/>
              </a:ext>
            </a:extLst>
          </p:cNvPr>
          <p:cNvSpPr>
            <a:spLocks noGrp="1"/>
          </p:cNvSpPr>
          <p:nvPr>
            <p:ph type="body" idx="1"/>
          </p:nvPr>
        </p:nvSpPr>
        <p:spPr/>
        <p:txBody>
          <a:bodyPr/>
          <a:lstStyle/>
          <a:p>
            <a:r>
              <a:rPr lang="en-US" dirty="0"/>
              <a:t>Figure S3: Comparison of model predicted and observed age compositions, where each age represents a comparison for each calendar year and age class (ocean age). The dashed line represents a 1:1 comparison line, points that fall on the line are equal. </a:t>
            </a:r>
          </a:p>
        </p:txBody>
      </p:sp>
      <p:sp>
        <p:nvSpPr>
          <p:cNvPr id="4" name="Slide Number Placeholder 3">
            <a:extLst>
              <a:ext uri="{FF2B5EF4-FFF2-40B4-BE49-F238E27FC236}">
                <a16:creationId xmlns:a16="http://schemas.microsoft.com/office/drawing/2014/main" id="{2592B402-AD00-C515-0BDA-2E8C3F28E0AD}"/>
              </a:ext>
            </a:extLst>
          </p:cNvPr>
          <p:cNvSpPr>
            <a:spLocks noGrp="1"/>
          </p:cNvSpPr>
          <p:nvPr>
            <p:ph type="sldNum" sz="quarter" idx="5"/>
          </p:nvPr>
        </p:nvSpPr>
        <p:spPr/>
        <p:txBody>
          <a:bodyPr/>
          <a:lstStyle/>
          <a:p>
            <a:fld id="{D66BF9EB-64A4-DC4D-A06C-F056DA3200C4}" type="slidenum">
              <a:rPr lang="en-US" smtClean="0"/>
              <a:t>9</a:t>
            </a:fld>
            <a:endParaRPr lang="en-US"/>
          </a:p>
        </p:txBody>
      </p:sp>
    </p:spTree>
    <p:extLst>
      <p:ext uri="{BB962C8B-B14F-4D97-AF65-F5344CB8AC3E}">
        <p14:creationId xmlns:p14="http://schemas.microsoft.com/office/powerpoint/2010/main" val="23486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Comparison of model predicted and observed abundances for a) Juveniles b) total returns c) harvest, d) spawner abundances. Each point represents a comparison for each calendar year and </a:t>
            </a:r>
            <a:r>
              <a:rPr lang="en-US" dirty="0" err="1"/>
              <a:t>abundance.The</a:t>
            </a:r>
            <a:r>
              <a:rPr lang="en-US" dirty="0"/>
              <a:t> dashed line represents a 1:1 comparison line, points that fall on the line are equal.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THIS PLOT ----- </a:t>
            </a:r>
          </a:p>
          <a:p>
            <a:endParaRPr lang="en-US" dirty="0"/>
          </a:p>
        </p:txBody>
      </p:sp>
      <p:sp>
        <p:nvSpPr>
          <p:cNvPr id="4" name="Slide Number Placeholder 3"/>
          <p:cNvSpPr>
            <a:spLocks noGrp="1"/>
          </p:cNvSpPr>
          <p:nvPr>
            <p:ph type="sldNum" sz="quarter" idx="5"/>
          </p:nvPr>
        </p:nvSpPr>
        <p:spPr/>
        <p:txBody>
          <a:bodyPr/>
          <a:lstStyle/>
          <a:p>
            <a:fld id="{D66BF9EB-64A4-DC4D-A06C-F056DA3200C4}" type="slidenum">
              <a:rPr lang="en-US" smtClean="0"/>
              <a:t>10</a:t>
            </a:fld>
            <a:endParaRPr lang="en-US"/>
          </a:p>
        </p:txBody>
      </p:sp>
    </p:spTree>
    <p:extLst>
      <p:ext uri="{BB962C8B-B14F-4D97-AF65-F5344CB8AC3E}">
        <p14:creationId xmlns:p14="http://schemas.microsoft.com/office/powerpoint/2010/main" val="2871238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C341C-F4CF-2045-E151-D17CB885E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0BF0D-41FE-7397-41B3-004EDAE89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078F-A5C9-C925-C2C0-AB8928569080}"/>
              </a:ext>
            </a:extLst>
          </p:cNvPr>
          <p:cNvSpPr>
            <a:spLocks noGrp="1"/>
          </p:cNvSpPr>
          <p:nvPr>
            <p:ph type="body" idx="1"/>
          </p:nvPr>
        </p:nvSpPr>
        <p:spPr/>
        <p:txBody>
          <a:bodyPr/>
          <a:lstStyle/>
          <a:p>
            <a:r>
              <a:rPr lang="en-US" dirty="0"/>
              <a:t>Figure S5: </a:t>
            </a:r>
          </a:p>
          <a:p>
            <a:r>
              <a:rPr lang="en-US" dirty="0"/>
              <a:t>Results from covariate sensitivity testing. We calculated percent relative difference in covariate coefficients from the full model compared to a reduced model where one covariate removed at a time (covariate removed identified on x axis).  </a:t>
            </a:r>
          </a:p>
        </p:txBody>
      </p:sp>
      <p:sp>
        <p:nvSpPr>
          <p:cNvPr id="4" name="Slide Number Placeholder 3">
            <a:extLst>
              <a:ext uri="{FF2B5EF4-FFF2-40B4-BE49-F238E27FC236}">
                <a16:creationId xmlns:a16="http://schemas.microsoft.com/office/drawing/2014/main" id="{4758C33E-AA09-AB39-0244-7433F4783FD5}"/>
              </a:ext>
            </a:extLst>
          </p:cNvPr>
          <p:cNvSpPr>
            <a:spLocks noGrp="1"/>
          </p:cNvSpPr>
          <p:nvPr>
            <p:ph type="sldNum" sz="quarter" idx="5"/>
          </p:nvPr>
        </p:nvSpPr>
        <p:spPr/>
        <p:txBody>
          <a:bodyPr/>
          <a:lstStyle/>
          <a:p>
            <a:fld id="{D66BF9EB-64A4-DC4D-A06C-F056DA3200C4}" type="slidenum">
              <a:rPr lang="en-US" smtClean="0"/>
              <a:t>11</a:t>
            </a:fld>
            <a:endParaRPr lang="en-US"/>
          </a:p>
        </p:txBody>
      </p:sp>
    </p:spTree>
    <p:extLst>
      <p:ext uri="{BB962C8B-B14F-4D97-AF65-F5344CB8AC3E}">
        <p14:creationId xmlns:p14="http://schemas.microsoft.com/office/powerpoint/2010/main" val="27284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61B2-8DEF-D186-8848-E01B3F4D3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03FF0-A0C3-E6C2-EAF4-A7DD076EF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9BA0C-AF7B-1B56-71C4-51D3F112EBBC}"/>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5" name="Footer Placeholder 4">
            <a:extLst>
              <a:ext uri="{FF2B5EF4-FFF2-40B4-BE49-F238E27FC236}">
                <a16:creationId xmlns:a16="http://schemas.microsoft.com/office/drawing/2014/main" id="{6344A0A4-E234-A8DB-1A37-6F5CEE0A6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F2F50-5423-916E-4700-EA4299BC6564}"/>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2563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9334-EF47-AEA7-2209-07DFAC8B78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413BE4-CA36-CD35-7C74-75A27EAEC1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B96A1-9CE1-E2D9-335A-C6B60B2BE4D6}"/>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5" name="Footer Placeholder 4">
            <a:extLst>
              <a:ext uri="{FF2B5EF4-FFF2-40B4-BE49-F238E27FC236}">
                <a16:creationId xmlns:a16="http://schemas.microsoft.com/office/drawing/2014/main" id="{808DEE50-A276-0CD5-D17D-6252E9DBE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8BCC5-CECB-D0B0-5919-00C0ABCE1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410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DB85-98F3-C151-67E6-4C5A715868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899C1-16CE-3978-4BEC-D8E612AF2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E767B-B7D5-F136-AB38-BEDFEA775CC7}"/>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5" name="Footer Placeholder 4">
            <a:extLst>
              <a:ext uri="{FF2B5EF4-FFF2-40B4-BE49-F238E27FC236}">
                <a16:creationId xmlns:a16="http://schemas.microsoft.com/office/drawing/2014/main" id="{476E82A2-1410-F365-A63B-DBCFE53B6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B2098-FE0E-275C-CD74-FE6926593B9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8102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6FD5-D981-B1AA-5774-91B25D381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8F7DA-8317-784B-7E55-59C7198578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C5E840-8632-11E5-B82C-EA9EA52AA2C2}"/>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5" name="Footer Placeholder 4">
            <a:extLst>
              <a:ext uri="{FF2B5EF4-FFF2-40B4-BE49-F238E27FC236}">
                <a16:creationId xmlns:a16="http://schemas.microsoft.com/office/drawing/2014/main" id="{CECCCD5C-8D96-BD70-868D-8833CE386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C0915-CF56-4E72-4A92-2F139DCB1D89}"/>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197141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4673-D130-FBFE-30FC-86E2E6586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28160-8CCE-A410-0E81-D58B3D50A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810F0-0793-52ED-D5C6-D29001FD1C35}"/>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5" name="Footer Placeholder 4">
            <a:extLst>
              <a:ext uri="{FF2B5EF4-FFF2-40B4-BE49-F238E27FC236}">
                <a16:creationId xmlns:a16="http://schemas.microsoft.com/office/drawing/2014/main" id="{5BAC425A-D2A1-1C01-5B91-A6BD9281D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75499-5DDF-E8E4-0C99-FDEA1CA93AA8}"/>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1073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01D3-86CE-5B1B-E6AA-B071F6BB5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68B39-2B41-89B1-1407-50350D623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EC158-7C79-EBFE-930A-305DD323A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BFAE5A-AF18-2769-E954-94C15511AA76}"/>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6" name="Footer Placeholder 5">
            <a:extLst>
              <a:ext uri="{FF2B5EF4-FFF2-40B4-BE49-F238E27FC236}">
                <a16:creationId xmlns:a16="http://schemas.microsoft.com/office/drawing/2014/main" id="{8BBDE9B1-88EC-012B-3E48-EC705ECBD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74E12-71D0-2084-224C-6BF45753B066}"/>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94281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DCC-F567-8E3B-27A9-59C3E139B9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01EE4-33E0-8398-CC55-EE7D13259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891A00-9946-D729-1866-9EF257696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99708-EAD7-F6E5-35F7-4EE65BCC3E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9B1F-4D16-5D54-C151-B8412154F2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943B4-9AE3-A9B5-D90C-2439D61B0257}"/>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8" name="Footer Placeholder 7">
            <a:extLst>
              <a:ext uri="{FF2B5EF4-FFF2-40B4-BE49-F238E27FC236}">
                <a16:creationId xmlns:a16="http://schemas.microsoft.com/office/drawing/2014/main" id="{FD5528EF-8944-0BC8-1966-BA3FBD54F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AB218-0CF5-D1C7-EC1F-9B76C291BACE}"/>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14228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A484-850C-4480-1660-0F7A7DAB8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08767-D21D-176C-6AE5-30E932D1F9EF}"/>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4" name="Footer Placeholder 3">
            <a:extLst>
              <a:ext uri="{FF2B5EF4-FFF2-40B4-BE49-F238E27FC236}">
                <a16:creationId xmlns:a16="http://schemas.microsoft.com/office/drawing/2014/main" id="{A9EF1014-8709-653D-0342-39CA7BB19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5F04AC-2E51-0712-FB2A-3F8433759650}"/>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68848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4394-E06A-B1FF-6F41-CBA11DCDFAA6}"/>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3" name="Footer Placeholder 2">
            <a:extLst>
              <a:ext uri="{FF2B5EF4-FFF2-40B4-BE49-F238E27FC236}">
                <a16:creationId xmlns:a16="http://schemas.microsoft.com/office/drawing/2014/main" id="{4A672FF8-33D2-AACD-FDF8-BC7AFC9B4D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218757-0146-CA23-0126-FE34CBA3E691}"/>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943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3B2-3CD1-FA09-D351-407868E11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446-6218-BC21-CE14-5C6AA3F56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CFB0E-0848-87BE-1715-9F17F028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1A376-2157-81B9-2C72-70493C7DA7F5}"/>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6" name="Footer Placeholder 5">
            <a:extLst>
              <a:ext uri="{FF2B5EF4-FFF2-40B4-BE49-F238E27FC236}">
                <a16:creationId xmlns:a16="http://schemas.microsoft.com/office/drawing/2014/main" id="{B338270D-AB33-2FBA-0737-E630F49CB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C33F6-6E1C-B295-D914-483DE11FD37D}"/>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311901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890C-0F72-413B-EC3E-32265498E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8ECED8-5E71-DFD4-BD41-D2AEEE903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446403-3AB6-CD80-57C9-7D8E264E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01F27-F7A2-C06A-0041-802049BA76FE}"/>
              </a:ext>
            </a:extLst>
          </p:cNvPr>
          <p:cNvSpPr>
            <a:spLocks noGrp="1"/>
          </p:cNvSpPr>
          <p:nvPr>
            <p:ph type="dt" sz="half" idx="10"/>
          </p:nvPr>
        </p:nvSpPr>
        <p:spPr/>
        <p:txBody>
          <a:bodyPr/>
          <a:lstStyle/>
          <a:p>
            <a:fld id="{CE4A099E-6C1B-BB4B-B40B-DD38F165872A}" type="datetimeFigureOut">
              <a:rPr lang="en-US" smtClean="0"/>
              <a:t>1/22/25</a:t>
            </a:fld>
            <a:endParaRPr lang="en-US"/>
          </a:p>
        </p:txBody>
      </p:sp>
      <p:sp>
        <p:nvSpPr>
          <p:cNvPr id="6" name="Footer Placeholder 5">
            <a:extLst>
              <a:ext uri="{FF2B5EF4-FFF2-40B4-BE49-F238E27FC236}">
                <a16:creationId xmlns:a16="http://schemas.microsoft.com/office/drawing/2014/main" id="{AF63FCE7-7B6C-A769-BCFC-98CA2854A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349E-986E-D609-CED3-7AA8EFA88DBB}"/>
              </a:ext>
            </a:extLst>
          </p:cNvPr>
          <p:cNvSpPr>
            <a:spLocks noGrp="1"/>
          </p:cNvSpPr>
          <p:nvPr>
            <p:ph type="sldNum" sz="quarter" idx="12"/>
          </p:nvPr>
        </p:nvSpPr>
        <p:spPr/>
        <p:txBody>
          <a:bodyPr/>
          <a:lstStyle/>
          <a:p>
            <a:fld id="{E938268E-856D-1542-BBF9-B3E1672B61BE}" type="slidenum">
              <a:rPr lang="en-US" smtClean="0"/>
              <a:t>‹#›</a:t>
            </a:fld>
            <a:endParaRPr lang="en-US"/>
          </a:p>
        </p:txBody>
      </p:sp>
    </p:spTree>
    <p:extLst>
      <p:ext uri="{BB962C8B-B14F-4D97-AF65-F5344CB8AC3E}">
        <p14:creationId xmlns:p14="http://schemas.microsoft.com/office/powerpoint/2010/main" val="203638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8418C-1A0A-5EC2-9EA1-2EC5F2748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61033-B6C7-C029-2661-C2739BE71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8E1DB-0FAD-3069-D18B-D287FC698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4A099E-6C1B-BB4B-B40B-DD38F165872A}" type="datetimeFigureOut">
              <a:rPr lang="en-US" smtClean="0"/>
              <a:t>1/22/25</a:t>
            </a:fld>
            <a:endParaRPr lang="en-US"/>
          </a:p>
        </p:txBody>
      </p:sp>
      <p:sp>
        <p:nvSpPr>
          <p:cNvPr id="5" name="Footer Placeholder 4">
            <a:extLst>
              <a:ext uri="{FF2B5EF4-FFF2-40B4-BE49-F238E27FC236}">
                <a16:creationId xmlns:a16="http://schemas.microsoft.com/office/drawing/2014/main" id="{2EF7EBE9-9DC6-A691-A484-3336D294F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739BB-AD97-6F1B-E5E7-27D81F19B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38268E-856D-1542-BBF9-B3E1672B61BE}" type="slidenum">
              <a:rPr lang="en-US" smtClean="0"/>
              <a:t>‹#›</a:t>
            </a:fld>
            <a:endParaRPr lang="en-US"/>
          </a:p>
        </p:txBody>
      </p:sp>
    </p:spTree>
    <p:extLst>
      <p:ext uri="{BB962C8B-B14F-4D97-AF65-F5344CB8AC3E}">
        <p14:creationId xmlns:p14="http://schemas.microsoft.com/office/powerpoint/2010/main" val="35082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hyperlink" Target="https://frankiesfreerangemeat.com/cdn/shop/products/5498526450618391411_1400x.jpg?v=1561097843" TargetMode="External"/><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9.png"/><Relationship Id="rId3" Type="http://schemas.openxmlformats.org/officeDocument/2006/relationships/image" Target="../media/image80.png"/><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8.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rankiesfreerangemeat.com/cdn/shop/products/5498526450618391411_1400x.jpg?v=1561097843" TargetMode="External"/><Relationship Id="rId4" Type="http://schemas.microsoft.com/office/2007/relationships/hdphoto" Target="../media/hdphoto1.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BD22-3686-C41F-A192-490494E371AF}"/>
              </a:ext>
            </a:extLst>
          </p:cNvPr>
          <p:cNvSpPr>
            <a:spLocks noGrp="1"/>
          </p:cNvSpPr>
          <p:nvPr>
            <p:ph type="ctrTitle"/>
          </p:nvPr>
        </p:nvSpPr>
        <p:spPr/>
        <p:txBody>
          <a:bodyPr/>
          <a:lstStyle/>
          <a:p>
            <a:r>
              <a:rPr lang="en-US" dirty="0"/>
              <a:t>New set of figures as of </a:t>
            </a:r>
            <a:r>
              <a:rPr lang="en-US" dirty="0" err="1"/>
              <a:t>feb</a:t>
            </a:r>
            <a:r>
              <a:rPr lang="en-US" dirty="0"/>
              <a:t> 2025</a:t>
            </a:r>
          </a:p>
        </p:txBody>
      </p:sp>
      <p:sp>
        <p:nvSpPr>
          <p:cNvPr id="3" name="Subtitle 2">
            <a:extLst>
              <a:ext uri="{FF2B5EF4-FFF2-40B4-BE49-F238E27FC236}">
                <a16:creationId xmlns:a16="http://schemas.microsoft.com/office/drawing/2014/main" id="{F8EA4157-D9C9-FD8F-5AA1-369AE6FAE7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98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numbers and graphs&#10;&#10;Description automatically generated with medium confidence">
            <a:extLst>
              <a:ext uri="{FF2B5EF4-FFF2-40B4-BE49-F238E27FC236}">
                <a16:creationId xmlns:a16="http://schemas.microsoft.com/office/drawing/2014/main" id="{C006D531-145F-AE1B-EC05-D8B2302302C0}"/>
              </a:ext>
            </a:extLst>
          </p:cNvPr>
          <p:cNvPicPr>
            <a:picLocks noGrp="1" noChangeAspect="1"/>
          </p:cNvPicPr>
          <p:nvPr>
            <p:ph idx="1"/>
          </p:nvPr>
        </p:nvPicPr>
        <p:blipFill>
          <a:blip r:embed="rId3"/>
          <a:stretch>
            <a:fillRect/>
          </a:stretch>
        </p:blipFill>
        <p:spPr>
          <a:xfrm>
            <a:off x="627321" y="355508"/>
            <a:ext cx="9771321" cy="6514214"/>
          </a:xfrm>
        </p:spPr>
      </p:pic>
    </p:spTree>
    <p:extLst>
      <p:ext uri="{BB962C8B-B14F-4D97-AF65-F5344CB8AC3E}">
        <p14:creationId xmlns:p14="http://schemas.microsoft.com/office/powerpoint/2010/main" val="88545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AC4-A699-62E3-A303-C2DF30E6FD17}"/>
            </a:ext>
          </a:extLst>
        </p:cNvPr>
        <p:cNvGrpSpPr/>
        <p:nvPr/>
      </p:nvGrpSpPr>
      <p:grpSpPr>
        <a:xfrm>
          <a:off x="0" y="0"/>
          <a:ext cx="0" cy="0"/>
          <a:chOff x="0" y="0"/>
          <a:chExt cx="0" cy="0"/>
        </a:xfrm>
      </p:grpSpPr>
      <p:pic>
        <p:nvPicPr>
          <p:cNvPr id="13" name="Picture 12" descr="A diagram of a diagram with different colored dots&#10;&#10;Description automatically generated with medium confidence">
            <a:extLst>
              <a:ext uri="{FF2B5EF4-FFF2-40B4-BE49-F238E27FC236}">
                <a16:creationId xmlns:a16="http://schemas.microsoft.com/office/drawing/2014/main" id="{C0EC7B6F-914F-23C5-57AA-91ECA72E1FF7}"/>
              </a:ext>
            </a:extLst>
          </p:cNvPr>
          <p:cNvPicPr>
            <a:picLocks noChangeAspect="1"/>
          </p:cNvPicPr>
          <p:nvPr/>
        </p:nvPicPr>
        <p:blipFill>
          <a:blip r:embed="rId3"/>
          <a:stretch>
            <a:fillRect/>
          </a:stretch>
        </p:blipFill>
        <p:spPr>
          <a:xfrm>
            <a:off x="3524250" y="0"/>
            <a:ext cx="5143500" cy="6858000"/>
          </a:xfrm>
          <a:prstGeom prst="rect">
            <a:avLst/>
          </a:prstGeom>
        </p:spPr>
      </p:pic>
    </p:spTree>
    <p:extLst>
      <p:ext uri="{BB962C8B-B14F-4D97-AF65-F5344CB8AC3E}">
        <p14:creationId xmlns:p14="http://schemas.microsoft.com/office/powerpoint/2010/main" val="402985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24AE-DA4E-513A-71F4-AFB947A579A7}"/>
              </a:ext>
            </a:extLst>
          </p:cNvPr>
          <p:cNvSpPr>
            <a:spLocks noGrp="1"/>
          </p:cNvSpPr>
          <p:nvPr>
            <p:ph type="title"/>
          </p:nvPr>
        </p:nvSpPr>
        <p:spPr/>
        <p:txBody>
          <a:bodyPr/>
          <a:lstStyle/>
          <a:p>
            <a:r>
              <a:rPr lang="en-US" dirty="0"/>
              <a:t>Older figure versions  </a:t>
            </a:r>
          </a:p>
        </p:txBody>
      </p:sp>
      <p:sp>
        <p:nvSpPr>
          <p:cNvPr id="3" name="Content Placeholder 2">
            <a:extLst>
              <a:ext uri="{FF2B5EF4-FFF2-40B4-BE49-F238E27FC236}">
                <a16:creationId xmlns:a16="http://schemas.microsoft.com/office/drawing/2014/main" id="{8749A341-741B-4A54-1963-48C3DB7EBE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108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alpha val="54086"/>
          </a:schemeClr>
        </a:solidFill>
        <a:effectLst/>
      </p:bgPr>
    </p:bg>
    <p:spTree>
      <p:nvGrpSpPr>
        <p:cNvPr id="1" name=""/>
        <p:cNvGrpSpPr/>
        <p:nvPr/>
      </p:nvGrpSpPr>
      <p:grpSpPr>
        <a:xfrm>
          <a:off x="0" y="0"/>
          <a:ext cx="0" cy="0"/>
          <a:chOff x="0" y="0"/>
          <a:chExt cx="0" cy="0"/>
        </a:xfrm>
      </p:grpSpPr>
      <p:pic>
        <p:nvPicPr>
          <p:cNvPr id="4" name="Picture 3" descr="A map of the north pole&#10;&#10;Description automatically generated">
            <a:extLst>
              <a:ext uri="{FF2B5EF4-FFF2-40B4-BE49-F238E27FC236}">
                <a16:creationId xmlns:a16="http://schemas.microsoft.com/office/drawing/2014/main" id="{4567B533-82BF-3A43-8601-5C59BBF8EE8F}"/>
              </a:ext>
            </a:extLst>
          </p:cNvPr>
          <p:cNvPicPr>
            <a:picLocks noChangeAspect="1"/>
          </p:cNvPicPr>
          <p:nvPr/>
        </p:nvPicPr>
        <p:blipFill>
          <a:blip r:embed="rId3"/>
          <a:srcRect l="31008" t="32034" r="34838" b="7724"/>
          <a:stretch/>
        </p:blipFill>
        <p:spPr>
          <a:xfrm>
            <a:off x="6516914" y="1078306"/>
            <a:ext cx="5675086" cy="6197169"/>
          </a:xfrm>
          <a:prstGeom prst="rect">
            <a:avLst/>
          </a:prstGeom>
        </p:spPr>
      </p:pic>
      <p:pic>
        <p:nvPicPr>
          <p:cNvPr id="5" name="Picture 2" descr="Wild Caught Salmon Caviar Roe Fish Eggs">
            <a:hlinkClick r:id="rId4" tooltip="Wild Caught Salmon Caviar Roe Fish Eggs"/>
            <a:extLst>
              <a:ext uri="{FF2B5EF4-FFF2-40B4-BE49-F238E27FC236}">
                <a16:creationId xmlns:a16="http://schemas.microsoft.com/office/drawing/2014/main" id="{DC4C82FC-4224-21BC-DB55-D7CE0A23B4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99049" y="499630"/>
            <a:ext cx="1038271" cy="1038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4079B29-1CE9-BB1E-5F9C-24C8AFB81A8A}"/>
              </a:ext>
            </a:extLst>
          </p:cNvPr>
          <p:cNvSpPr txBox="1">
            <a:spLocks/>
          </p:cNvSpPr>
          <p:nvPr/>
        </p:nvSpPr>
        <p:spPr>
          <a:xfrm>
            <a:off x="8645553" y="73120"/>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Calibri" panose="020F0502020204030204" pitchFamily="34" charset="0"/>
                <a:cs typeface="Calibri" panose="020F0502020204030204" pitchFamily="34" charset="0"/>
              </a:rPr>
              <a:t>1.N</a:t>
            </a:r>
            <a:r>
              <a:rPr lang="en-US" sz="2500" b="1" baseline="-25000" dirty="0">
                <a:latin typeface="Calibri" panose="020F0502020204030204" pitchFamily="34" charset="0"/>
                <a:cs typeface="Calibri" panose="020F0502020204030204" pitchFamily="34" charset="0"/>
              </a:rPr>
              <a:t>t,s=e</a:t>
            </a:r>
            <a:r>
              <a:rPr lang="en-US" sz="2500" b="1" dirty="0">
                <a:latin typeface="Calibri" panose="020F0502020204030204" pitchFamily="34" charset="0"/>
                <a:cs typeface="Calibri" panose="020F0502020204030204" pitchFamily="34" charset="0"/>
              </a:rPr>
              <a:t>: Eggs</a:t>
            </a:r>
          </a:p>
        </p:txBody>
      </p:sp>
      <p:pic>
        <p:nvPicPr>
          <p:cNvPr id="10" name="Picture 9" descr="A fish in the water&#10;&#10;Description automatically generated">
            <a:extLst>
              <a:ext uri="{FF2B5EF4-FFF2-40B4-BE49-F238E27FC236}">
                <a16:creationId xmlns:a16="http://schemas.microsoft.com/office/drawing/2014/main" id="{4047019F-4695-3523-30B8-C018B118F85C}"/>
              </a:ext>
            </a:extLst>
          </p:cNvPr>
          <p:cNvPicPr>
            <a:picLocks noChangeAspect="1"/>
          </p:cNvPicPr>
          <p:nvPr/>
        </p:nvPicPr>
        <p:blipFill>
          <a:blip r:embed="rId7"/>
          <a:srcRect l="25182" t="42495" r="28062" b="43743"/>
          <a:stretch/>
        </p:blipFill>
        <p:spPr>
          <a:xfrm>
            <a:off x="913458" y="1852296"/>
            <a:ext cx="2267504" cy="890358"/>
          </a:xfrm>
          <a:prstGeom prst="rect">
            <a:avLst/>
          </a:prstGeom>
        </p:spPr>
      </p:pic>
      <p:sp>
        <p:nvSpPr>
          <p:cNvPr id="14" name="TextBox 13">
            <a:extLst>
              <a:ext uri="{FF2B5EF4-FFF2-40B4-BE49-F238E27FC236}">
                <a16:creationId xmlns:a16="http://schemas.microsoft.com/office/drawing/2014/main" id="{F2F82971-1FD2-4102-1A51-DE7CFAA9B6D5}"/>
              </a:ext>
            </a:extLst>
          </p:cNvPr>
          <p:cNvSpPr txBox="1"/>
          <p:nvPr/>
        </p:nvSpPr>
        <p:spPr>
          <a:xfrm>
            <a:off x="1914296" y="1841541"/>
            <a:ext cx="6096000" cy="1000274"/>
          </a:xfrm>
          <a:prstGeom prst="rect">
            <a:avLst/>
          </a:prstGeom>
          <a:noFill/>
        </p:spPr>
        <p:txBody>
          <a:bodyPr wrap="square">
            <a:spAutoFit/>
          </a:bodyPr>
          <a:lstStyle/>
          <a:p>
            <a:pPr algn="ctr"/>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Abundance after first summer at sea (August/Sept)</a:t>
            </a:r>
          </a:p>
          <a:p>
            <a:pPr algn="ctr"/>
            <a:r>
              <a:rPr lang="en-US" sz="1200" dirty="0">
                <a:latin typeface="Calibri Light" panose="020F0302020204030204" pitchFamily="34" charset="0"/>
                <a:cs typeface="Calibri Light" panose="020F0302020204030204" pitchFamily="34" charset="0"/>
              </a:rPr>
              <a:t>Juvenile Index from Northern Bering Sea surveys  </a:t>
            </a:r>
          </a:p>
          <a:p>
            <a:pPr algn="ctr"/>
            <a:r>
              <a:rPr lang="en-US" sz="1200" dirty="0">
                <a:latin typeface="Calibri Light" panose="020F0302020204030204" pitchFamily="34" charset="0"/>
                <a:cs typeface="Calibri Light" panose="020F0302020204030204" pitchFamily="34" charset="0"/>
              </a:rPr>
              <a:t>(Data: NOAA/ADFG, Modeled Index: Cunningham et al.)</a:t>
            </a:r>
          </a:p>
          <a:p>
            <a:pPr algn="ctr"/>
            <a:endParaRPr lang="en-US" sz="1500" b="1" dirty="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82689694-16B7-B3D6-C0A0-C88A4A706E47}"/>
              </a:ext>
            </a:extLst>
          </p:cNvPr>
          <p:cNvGrpSpPr/>
          <p:nvPr/>
        </p:nvGrpSpPr>
        <p:grpSpPr>
          <a:xfrm>
            <a:off x="4993799" y="684796"/>
            <a:ext cx="4515423" cy="1671870"/>
            <a:chOff x="5720458" y="4612272"/>
            <a:chExt cx="4515423" cy="167187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5AB1C09-BC7C-2A60-523A-6DC8FEFF1027}"/>
                    </a:ext>
                  </a:extLst>
                </p:cNvPr>
                <p:cNvSpPr txBox="1">
                  <a:spLocks/>
                </p:cNvSpPr>
                <p:nvPr/>
              </p:nvSpPr>
              <p:spPr>
                <a:xfrm>
                  <a:off x="7436725" y="4612272"/>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𝐣</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8" name="Title 1">
                  <a:extLst>
                    <a:ext uri="{FF2B5EF4-FFF2-40B4-BE49-F238E27FC236}">
                      <a16:creationId xmlns:a16="http://schemas.microsoft.com/office/drawing/2014/main" id="{A5AB1C09-BC7C-2A60-523A-6DC8FEFF1027}"/>
                    </a:ext>
                  </a:extLst>
                </p:cNvPr>
                <p:cNvSpPr txBox="1">
                  <a:spLocks noRot="1" noChangeAspect="1" noMove="1" noResize="1" noEditPoints="1" noAdjustHandles="1" noChangeArrowheads="1" noChangeShapeType="1" noTextEdit="1"/>
                </p:cNvSpPr>
                <p:nvPr/>
              </p:nvSpPr>
              <p:spPr>
                <a:xfrm>
                  <a:off x="7436725" y="4612272"/>
                  <a:ext cx="1088488" cy="787019"/>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332573C-B186-2B68-BD30-92622BA8D433}"/>
                </a:ext>
              </a:extLst>
            </p:cNvPr>
            <p:cNvGrpSpPr/>
            <p:nvPr/>
          </p:nvGrpSpPr>
          <p:grpSpPr>
            <a:xfrm>
              <a:off x="5720458" y="5506515"/>
              <a:ext cx="2990234" cy="777627"/>
              <a:chOff x="6447427" y="5496177"/>
              <a:chExt cx="2990234" cy="777627"/>
            </a:xfrm>
          </p:grpSpPr>
          <p:sp>
            <p:nvSpPr>
              <p:cNvPr id="6" name="Triangle 5">
                <a:extLst>
                  <a:ext uri="{FF2B5EF4-FFF2-40B4-BE49-F238E27FC236}">
                    <a16:creationId xmlns:a16="http://schemas.microsoft.com/office/drawing/2014/main" id="{ACA68C04-AFF7-13D4-4A64-A50FF4266B02}"/>
                  </a:ext>
                </a:extLst>
              </p:cNvPr>
              <p:cNvSpPr/>
              <p:nvPr/>
            </p:nvSpPr>
            <p:spPr>
              <a:xfrm rot="13834397" flipH="1">
                <a:off x="7690860" y="5529307"/>
                <a:ext cx="323293" cy="25703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c 10">
                <a:extLst>
                  <a:ext uri="{FF2B5EF4-FFF2-40B4-BE49-F238E27FC236}">
                    <a16:creationId xmlns:a16="http://schemas.microsoft.com/office/drawing/2014/main" id="{B7EFE917-2609-9E35-7ED8-9D234D115AC4}"/>
                  </a:ext>
                </a:extLst>
              </p:cNvPr>
              <p:cNvSpPr/>
              <p:nvPr/>
            </p:nvSpPr>
            <p:spPr>
              <a:xfrm rot="19062390">
                <a:off x="6447427" y="5663404"/>
                <a:ext cx="2990234" cy="610400"/>
              </a:xfrm>
              <a:prstGeom prst="arc">
                <a:avLst>
                  <a:gd name="adj1" fmla="val 18286346"/>
                  <a:gd name="adj2" fmla="val 19789584"/>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Arc 14">
              <a:extLst>
                <a:ext uri="{FF2B5EF4-FFF2-40B4-BE49-F238E27FC236}">
                  <a16:creationId xmlns:a16="http://schemas.microsoft.com/office/drawing/2014/main" id="{2C5B941E-662E-616F-C8D3-5758EFBEC2DF}"/>
                </a:ext>
              </a:extLst>
            </p:cNvPr>
            <p:cNvSpPr/>
            <p:nvPr/>
          </p:nvSpPr>
          <p:spPr>
            <a:xfrm rot="20239290">
              <a:off x="7245647" y="4759657"/>
              <a:ext cx="2990234" cy="610400"/>
            </a:xfrm>
            <a:prstGeom prst="arc">
              <a:avLst>
                <a:gd name="adj1" fmla="val 17131213"/>
                <a:gd name="adj2" fmla="val 20706615"/>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35592A-1F62-5654-463C-BD9848E876AA}"/>
              </a:ext>
            </a:extLst>
          </p:cNvPr>
          <p:cNvGrpSpPr/>
          <p:nvPr/>
        </p:nvGrpSpPr>
        <p:grpSpPr>
          <a:xfrm rot="4110928">
            <a:off x="870054" y="1082025"/>
            <a:ext cx="1012158" cy="2913116"/>
            <a:chOff x="7829609" y="3116113"/>
            <a:chExt cx="1012158" cy="3014401"/>
          </a:xfrm>
        </p:grpSpPr>
        <p:sp>
          <p:nvSpPr>
            <p:cNvPr id="16" name="Triangle 15">
              <a:extLst>
                <a:ext uri="{FF2B5EF4-FFF2-40B4-BE49-F238E27FC236}">
                  <a16:creationId xmlns:a16="http://schemas.microsoft.com/office/drawing/2014/main" id="{2F0BD02E-B0F7-3624-694F-F42CC503CBCA}"/>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c 16">
              <a:extLst>
                <a:ext uri="{FF2B5EF4-FFF2-40B4-BE49-F238E27FC236}">
                  <a16:creationId xmlns:a16="http://schemas.microsoft.com/office/drawing/2014/main" id="{0B5FF40E-C7F8-08C2-D272-DA4A9565A6CA}"/>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AE819772-DE7A-E4B1-B3AE-AEFC1303A81D}"/>
              </a:ext>
            </a:extLst>
          </p:cNvPr>
          <p:cNvSpPr txBox="1"/>
          <p:nvPr/>
        </p:nvSpPr>
        <p:spPr>
          <a:xfrm>
            <a:off x="621046" y="3610794"/>
            <a:ext cx="3101803" cy="784830"/>
          </a:xfrm>
          <a:prstGeom prst="rect">
            <a:avLst/>
          </a:prstGeom>
          <a:noFill/>
          <a:ln>
            <a:solidFill>
              <a:schemeClr val="tx1"/>
            </a:solidFill>
          </a:ln>
        </p:spPr>
        <p:txBody>
          <a:bodyPr wrap="square">
            <a:spAutoFit/>
          </a:bodyPr>
          <a:lstStyle/>
          <a:p>
            <a:pPr algn="ctr"/>
            <a:r>
              <a:rPr lang="en-US" sz="1500" dirty="0">
                <a:latin typeface="Calibri Light" panose="020F0302020204030204" pitchFamily="34" charset="0"/>
                <a:cs typeface="Calibri Light" panose="020F0302020204030204" pitchFamily="34" charset="0"/>
              </a:rPr>
              <a:t>Fish migrate to the E. Aleutians &amp; Gulf of Alaska (GOA) for their first winter, and subsequent maturation. </a:t>
            </a:r>
          </a:p>
        </p:txBody>
      </p:sp>
      <p:sp>
        <p:nvSpPr>
          <p:cNvPr id="22" name="5-Point Star 21">
            <a:extLst>
              <a:ext uri="{FF2B5EF4-FFF2-40B4-BE49-F238E27FC236}">
                <a16:creationId xmlns:a16="http://schemas.microsoft.com/office/drawing/2014/main" id="{CF9D483A-C814-DDF1-4E3E-907C47085863}"/>
              </a:ext>
            </a:extLst>
          </p:cNvPr>
          <p:cNvSpPr/>
          <p:nvPr/>
        </p:nvSpPr>
        <p:spPr>
          <a:xfrm>
            <a:off x="160425" y="3728943"/>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5-Point Star 22">
            <a:extLst>
              <a:ext uri="{FF2B5EF4-FFF2-40B4-BE49-F238E27FC236}">
                <a16:creationId xmlns:a16="http://schemas.microsoft.com/office/drawing/2014/main" id="{26D873F4-6738-B0DF-AA98-94E08BC10C0C}"/>
              </a:ext>
            </a:extLst>
          </p:cNvPr>
          <p:cNvSpPr/>
          <p:nvPr/>
        </p:nvSpPr>
        <p:spPr>
          <a:xfrm>
            <a:off x="8020141" y="6317825"/>
            <a:ext cx="389744" cy="371310"/>
          </a:xfrm>
          <a:prstGeom prst="star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5-Point Star 23">
            <a:extLst>
              <a:ext uri="{FF2B5EF4-FFF2-40B4-BE49-F238E27FC236}">
                <a16:creationId xmlns:a16="http://schemas.microsoft.com/office/drawing/2014/main" id="{C13EE7F5-1A3E-155B-7FD6-2806FE6EE85D}"/>
              </a:ext>
            </a:extLst>
          </p:cNvPr>
          <p:cNvSpPr/>
          <p:nvPr/>
        </p:nvSpPr>
        <p:spPr>
          <a:xfrm>
            <a:off x="3801137" y="3728943"/>
            <a:ext cx="389744" cy="371310"/>
          </a:xfrm>
          <a:prstGeom prst="star5">
            <a:avLst>
              <a:gd name="adj" fmla="val 22750"/>
              <a:gd name="hf" fmla="val 105146"/>
              <a:gd name="vf" fmla="val 110557"/>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F18EBAC2-D325-E8AA-49C2-5308EF3D535F}"/>
              </a:ext>
            </a:extLst>
          </p:cNvPr>
          <p:cNvSpPr txBox="1"/>
          <p:nvPr/>
        </p:nvSpPr>
        <p:spPr>
          <a:xfrm>
            <a:off x="1861504" y="6078511"/>
            <a:ext cx="4032842"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Returning fish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grpSp>
        <p:nvGrpSpPr>
          <p:cNvPr id="26" name="Group 25">
            <a:extLst>
              <a:ext uri="{FF2B5EF4-FFF2-40B4-BE49-F238E27FC236}">
                <a16:creationId xmlns:a16="http://schemas.microsoft.com/office/drawing/2014/main" id="{1BD72F4B-6D90-064F-A5A3-7DFBC2A9B2C8}"/>
              </a:ext>
            </a:extLst>
          </p:cNvPr>
          <p:cNvGrpSpPr/>
          <p:nvPr/>
        </p:nvGrpSpPr>
        <p:grpSpPr>
          <a:xfrm rot="21312883">
            <a:off x="742401" y="3399285"/>
            <a:ext cx="1012158" cy="2913116"/>
            <a:chOff x="7829609" y="3116113"/>
            <a:chExt cx="1012158" cy="3014401"/>
          </a:xfrm>
        </p:grpSpPr>
        <p:sp>
          <p:nvSpPr>
            <p:cNvPr id="27" name="Triangle 26">
              <a:extLst>
                <a:ext uri="{FF2B5EF4-FFF2-40B4-BE49-F238E27FC236}">
                  <a16:creationId xmlns:a16="http://schemas.microsoft.com/office/drawing/2014/main" id="{F2D01D6F-1273-A35A-C564-69DCBC1D1C7F}"/>
                </a:ext>
              </a:extLst>
            </p:cNvPr>
            <p:cNvSpPr/>
            <p:nvPr/>
          </p:nvSpPr>
          <p:spPr>
            <a:xfrm rot="7102912">
              <a:off x="8602515" y="5891262"/>
              <a:ext cx="274431" cy="20407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c 27">
              <a:extLst>
                <a:ext uri="{FF2B5EF4-FFF2-40B4-BE49-F238E27FC236}">
                  <a16:creationId xmlns:a16="http://schemas.microsoft.com/office/drawing/2014/main" id="{0BBB8ECA-15C8-5FFA-737C-D5EC3975A99E}"/>
                </a:ext>
              </a:extLst>
            </p:cNvPr>
            <p:cNvSpPr/>
            <p:nvPr/>
          </p:nvSpPr>
          <p:spPr>
            <a:xfrm rot="14675630">
              <a:off x="6639692" y="4306030"/>
              <a:ext cx="2990234" cy="610400"/>
            </a:xfrm>
            <a:prstGeom prst="arc">
              <a:avLst>
                <a:gd name="adj1" fmla="val 11031023"/>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94F2977-D3A1-5CFA-539E-5F6ADB632F40}"/>
              </a:ext>
            </a:extLst>
          </p:cNvPr>
          <p:cNvSpPr txBox="1"/>
          <p:nvPr/>
        </p:nvSpPr>
        <p:spPr>
          <a:xfrm>
            <a:off x="4687382" y="5293261"/>
            <a:ext cx="3077470"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8D044FEC-F37C-E652-F163-9CD45A8AD07E}"/>
                  </a:ext>
                </a:extLst>
              </p:cNvPr>
              <p:cNvSpPr txBox="1">
                <a:spLocks/>
              </p:cNvSpPr>
              <p:nvPr/>
            </p:nvSpPr>
            <p:spPr>
              <a:xfrm>
                <a:off x="278382" y="4482616"/>
                <a:ext cx="1088488" cy="787019"/>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tx1"/>
                    </a:solidFill>
                    <a:latin typeface="Calibri Light" panose="020F0302020204030204" pitchFamily="34" charset="0"/>
                    <a:cs typeface="Calibri Light" panose="020F0302020204030204" pitchFamily="34" charset="0"/>
                  </a:rPr>
                  <a:t>Estimate survival: </a:t>
                </a:r>
                <a14:m>
                  <m:oMath xmlns:m="http://schemas.openxmlformats.org/officeDocument/2006/math">
                    <m:sSub>
                      <m:sSubPr>
                        <m:ctrlPr>
                          <a:rPr lang="en-US" sz="1400" b="1" i="1" smtClean="0">
                            <a:solidFill>
                              <a:schemeClr val="tx1"/>
                            </a:solidFill>
                            <a:latin typeface="Cambria Math" panose="02040503050406030204" pitchFamily="18" charset="0"/>
                            <a:cs typeface="Calibri Light" panose="020F0302020204030204" pitchFamily="34" charset="0"/>
                          </a:rPr>
                        </m:ctrlPr>
                      </m:sSubPr>
                      <m:e>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𝛋</m:t>
                        </m:r>
                      </m:e>
                      <m:sub>
                        <m:r>
                          <a:rPr lang="en-US" sz="1400" b="1" i="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𝐭</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𝐬</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m:t>
                        </m:r>
                        <m:r>
                          <a:rPr lang="en-US" sz="1400" b="1" i="0" smtClean="0">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𝐦</m:t>
                        </m:r>
                      </m:sub>
                    </m:sSub>
                  </m:oMath>
                </a14:m>
                <a:endParaRPr lang="en-US" sz="1400" b="1" dirty="0">
                  <a:solidFill>
                    <a:schemeClr val="tx1"/>
                  </a:solidFill>
                  <a:latin typeface="Calibri Light" panose="020F0302020204030204" pitchFamily="34" charset="0"/>
                  <a:cs typeface="Calibri Light" panose="020F0302020204030204" pitchFamily="34" charset="0"/>
                </a:endParaRPr>
              </a:p>
            </p:txBody>
          </p:sp>
        </mc:Choice>
        <mc:Fallback xmlns="">
          <p:sp>
            <p:nvSpPr>
              <p:cNvPr id="34" name="Title 1">
                <a:extLst>
                  <a:ext uri="{FF2B5EF4-FFF2-40B4-BE49-F238E27FC236}">
                    <a16:creationId xmlns:a16="http://schemas.microsoft.com/office/drawing/2014/main" id="{8D044FEC-F37C-E652-F163-9CD45A8AD07E}"/>
                  </a:ext>
                </a:extLst>
              </p:cNvPr>
              <p:cNvSpPr txBox="1">
                <a:spLocks noRot="1" noChangeAspect="1" noMove="1" noResize="1" noEditPoints="1" noAdjustHandles="1" noChangeArrowheads="1" noChangeShapeType="1" noTextEdit="1"/>
              </p:cNvSpPr>
              <p:nvPr/>
            </p:nvSpPr>
            <p:spPr>
              <a:xfrm>
                <a:off x="278382" y="4482616"/>
                <a:ext cx="1088488" cy="787019"/>
              </a:xfrm>
              <a:prstGeom prst="rect">
                <a:avLst/>
              </a:prstGeom>
              <a:blipFill>
                <a:blip r:embed="rId9"/>
                <a:stretch>
                  <a:fillRect/>
                </a:stretch>
              </a:blipFill>
              <a:ln>
                <a:solidFill>
                  <a:schemeClr val="tx1"/>
                </a:solidFill>
              </a:ln>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E27B1D1F-990F-2818-DE5C-F1F06E8E120F}"/>
              </a:ext>
            </a:extLst>
          </p:cNvPr>
          <p:cNvGrpSpPr/>
          <p:nvPr/>
        </p:nvGrpSpPr>
        <p:grpSpPr>
          <a:xfrm rot="17088957">
            <a:off x="4357488" y="4438274"/>
            <a:ext cx="676757" cy="2889761"/>
            <a:chOff x="7829609" y="3116113"/>
            <a:chExt cx="676757" cy="2990234"/>
          </a:xfrm>
        </p:grpSpPr>
        <p:sp>
          <p:nvSpPr>
            <p:cNvPr id="36" name="Triangle 35">
              <a:extLst>
                <a:ext uri="{FF2B5EF4-FFF2-40B4-BE49-F238E27FC236}">
                  <a16:creationId xmlns:a16="http://schemas.microsoft.com/office/drawing/2014/main" id="{6FF41237-C36D-9902-F1B2-62563449708E}"/>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36">
              <a:extLst>
                <a:ext uri="{FF2B5EF4-FFF2-40B4-BE49-F238E27FC236}">
                  <a16:creationId xmlns:a16="http://schemas.microsoft.com/office/drawing/2014/main" id="{C9C6A24B-2104-D07E-D30B-96CFA68EDFAC}"/>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31E749F-F01B-A59F-13C9-027C5C92C076}"/>
              </a:ext>
            </a:extLst>
          </p:cNvPr>
          <p:cNvGrpSpPr/>
          <p:nvPr/>
        </p:nvGrpSpPr>
        <p:grpSpPr>
          <a:xfrm rot="17088957">
            <a:off x="5642419" y="3541319"/>
            <a:ext cx="676757" cy="2889761"/>
            <a:chOff x="7829609" y="3116113"/>
            <a:chExt cx="676757" cy="2990234"/>
          </a:xfrm>
        </p:grpSpPr>
        <p:sp>
          <p:nvSpPr>
            <p:cNvPr id="39" name="Triangle 38">
              <a:extLst>
                <a:ext uri="{FF2B5EF4-FFF2-40B4-BE49-F238E27FC236}">
                  <a16:creationId xmlns:a16="http://schemas.microsoft.com/office/drawing/2014/main" id="{4CF76479-A4D7-12F0-2BCA-D44F4EFB1F65}"/>
                </a:ext>
              </a:extLst>
            </p:cNvPr>
            <p:cNvSpPr/>
            <p:nvPr/>
          </p:nvSpPr>
          <p:spPr>
            <a:xfrm rot="8227508">
              <a:off x="8241156" y="5551647"/>
              <a:ext cx="265210" cy="21116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D5FCD7F4-0F96-5C5C-388E-B65F1171CDE2}"/>
                </a:ext>
              </a:extLst>
            </p:cNvPr>
            <p:cNvSpPr/>
            <p:nvPr/>
          </p:nvSpPr>
          <p:spPr>
            <a:xfrm rot="14675630">
              <a:off x="6639692" y="4306030"/>
              <a:ext cx="2990234" cy="610400"/>
            </a:xfrm>
            <a:prstGeom prst="arc">
              <a:avLst>
                <a:gd name="adj1" fmla="val 11634454"/>
                <a:gd name="adj2" fmla="val 12901210"/>
              </a:avLst>
            </a:prstGeom>
            <a:ln w="571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1" name="TextBox 40">
            <a:extLst>
              <a:ext uri="{FF2B5EF4-FFF2-40B4-BE49-F238E27FC236}">
                <a16:creationId xmlns:a16="http://schemas.microsoft.com/office/drawing/2014/main" id="{266F1841-B705-33C1-EADA-6D18B9748A2F}"/>
              </a:ext>
            </a:extLst>
          </p:cNvPr>
          <p:cNvSpPr txBox="1"/>
          <p:nvPr/>
        </p:nvSpPr>
        <p:spPr>
          <a:xfrm>
            <a:off x="4430254" y="4240160"/>
            <a:ext cx="4173588" cy="584775"/>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r>
              <a:rPr lang="en-US" sz="20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Spawning abundance</a:t>
            </a:r>
          </a:p>
          <a:p>
            <a:r>
              <a:rPr lang="en-US" sz="1200" dirty="0">
                <a:latin typeface="Calibri" panose="020F0502020204030204" pitchFamily="34" charset="0"/>
                <a:cs typeface="Calibri" panose="020F0502020204030204" pitchFamily="34" charset="0"/>
              </a:rPr>
              <a:t>Data: ADFG, Fleischman &amp; </a:t>
            </a:r>
            <a:r>
              <a:rPr lang="en-US" sz="1200" dirty="0" err="1">
                <a:latin typeface="Calibri" panose="020F0502020204030204" pitchFamily="34" charset="0"/>
                <a:cs typeface="Calibri" panose="020F0502020204030204" pitchFamily="34" charset="0"/>
              </a:rPr>
              <a:t>Borba</a:t>
            </a:r>
            <a:r>
              <a:rPr lang="en-US" sz="1200" dirty="0">
                <a:latin typeface="Calibri" panose="020F0502020204030204" pitchFamily="34" charset="0"/>
                <a:cs typeface="Calibri" panose="020F0502020204030204" pitchFamily="34" charset="0"/>
              </a:rPr>
              <a:t> 2009</a:t>
            </a:r>
          </a:p>
        </p:txBody>
      </p:sp>
      <p:pic>
        <p:nvPicPr>
          <p:cNvPr id="45" name="Picture 44" descr="A computer screen capture&#10;&#10;Description automatically generated with medium confidence">
            <a:extLst>
              <a:ext uri="{FF2B5EF4-FFF2-40B4-BE49-F238E27FC236}">
                <a16:creationId xmlns:a16="http://schemas.microsoft.com/office/drawing/2014/main" id="{EDA615B3-E8C3-548C-2ACA-DDED9417DFE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5894346" y="3444892"/>
            <a:ext cx="1708066" cy="721794"/>
          </a:xfrm>
          <a:prstGeom prst="rect">
            <a:avLst/>
          </a:prstGeom>
        </p:spPr>
      </p:pic>
      <p:sp>
        <p:nvSpPr>
          <p:cNvPr id="46" name="TextBox 45">
            <a:extLst>
              <a:ext uri="{FF2B5EF4-FFF2-40B4-BE49-F238E27FC236}">
                <a16:creationId xmlns:a16="http://schemas.microsoft.com/office/drawing/2014/main" id="{C7985F95-E268-D7E6-D201-569767B480C4}"/>
              </a:ext>
            </a:extLst>
          </p:cNvPr>
          <p:cNvSpPr txBox="1"/>
          <p:nvPr/>
        </p:nvSpPr>
        <p:spPr>
          <a:xfrm>
            <a:off x="1051590" y="477305"/>
            <a:ext cx="4498539" cy="861774"/>
          </a:xfrm>
          <a:prstGeom prst="rect">
            <a:avLst/>
          </a:prstGeom>
          <a:noFill/>
          <a:ln w="19050">
            <a:solidFill>
              <a:schemeClr val="tx1"/>
            </a:solidFill>
          </a:ln>
        </p:spPr>
        <p:txBody>
          <a:bodyPr wrap="square">
            <a:spAutoFit/>
          </a:bodyPr>
          <a:lstStyle/>
          <a:p>
            <a:pPr algn="ctr"/>
            <a:r>
              <a:rPr lang="en-US" sz="2500" b="1" dirty="0">
                <a:latin typeface="Calibri" panose="020F0502020204030204" pitchFamily="34" charset="0"/>
                <a:cs typeface="Calibri" panose="020F0502020204030204" pitchFamily="34" charset="0"/>
              </a:rPr>
              <a:t>Fall Chum Integrated Population Model Structure</a:t>
            </a:r>
          </a:p>
        </p:txBody>
      </p:sp>
      <p:pic>
        <p:nvPicPr>
          <p:cNvPr id="47" name="Picture 46">
            <a:extLst>
              <a:ext uri="{FF2B5EF4-FFF2-40B4-BE49-F238E27FC236}">
                <a16:creationId xmlns:a16="http://schemas.microsoft.com/office/drawing/2014/main" id="{773CA67A-FAF1-FD8F-B462-97046BBCE34C}"/>
              </a:ext>
            </a:extLst>
          </p:cNvPr>
          <p:cNvPicPr>
            <a:picLocks noChangeAspect="1"/>
          </p:cNvPicPr>
          <p:nvPr/>
        </p:nvPicPr>
        <p:blipFill>
          <a:blip r:embed="rId12"/>
          <a:stretch>
            <a:fillRect/>
          </a:stretch>
        </p:blipFill>
        <p:spPr>
          <a:xfrm flipH="1">
            <a:off x="1750329" y="4747193"/>
            <a:ext cx="2006900" cy="1251399"/>
          </a:xfrm>
          <a:prstGeom prst="rect">
            <a:avLst/>
          </a:prstGeom>
        </p:spPr>
      </p:pic>
    </p:spTree>
    <p:extLst>
      <p:ext uri="{BB962C8B-B14F-4D97-AF65-F5344CB8AC3E}">
        <p14:creationId xmlns:p14="http://schemas.microsoft.com/office/powerpoint/2010/main" val="6980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98E404-2255-8D3F-8F25-DC34721502BC}"/>
                  </a:ext>
                </a:extLst>
              </p:cNvPr>
              <p:cNvSpPr txBox="1">
                <a:spLocks/>
              </p:cNvSpPr>
              <p:nvPr/>
            </p:nvSpPr>
            <p:spPr>
              <a:xfrm>
                <a:off x="243422" y="207746"/>
                <a:ext cx="6858001" cy="111588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dirty="0">
                    <a:solidFill>
                      <a:schemeClr val="tx1"/>
                    </a:solidFill>
                  </a:rPr>
                  <a:t>Covariates inform survival (</a:t>
                </a:r>
                <a14:m>
                  <m:oMath xmlns:m="http://schemas.openxmlformats.org/officeDocument/2006/math">
                    <m:r>
                      <a:rPr lang="en-US" sz="3000" i="1">
                        <a:solidFill>
                          <a:schemeClr val="tx1"/>
                        </a:solidFill>
                        <a:latin typeface="Cambria Math" panose="02040503050406030204" pitchFamily="18" charset="0"/>
                        <a:ea typeface="Times New Roman" panose="02020603050405020304" pitchFamily="18" charset="0"/>
                        <a:cs typeface="Calibri Light" panose="020F0302020204030204" pitchFamily="34" charset="0"/>
                      </a:rPr>
                      <m:t>𝜅</m:t>
                    </m:r>
                  </m:oMath>
                </a14:m>
                <a:r>
                  <a:rPr lang="en-US" sz="3000" dirty="0">
                    <a:solidFill>
                      <a:schemeClr val="tx1"/>
                    </a:solidFill>
                  </a:rPr>
                  <a:t>) estimates via population productivity </a:t>
                </a:r>
                <a14:m>
                  <m:oMath xmlns:m="http://schemas.openxmlformats.org/officeDocument/2006/math">
                    <m:r>
                      <a:rPr lang="en-US" sz="3000">
                        <a:solidFill>
                          <a:schemeClr val="tx1"/>
                        </a:solidFill>
                        <a:latin typeface="Cambria Math" panose="02040503050406030204" pitchFamily="18" charset="0"/>
                      </a:rPr>
                      <m:t>(</m:t>
                    </m:r>
                    <m:r>
                      <a:rPr lang="en-US" sz="3000" i="1">
                        <a:solidFill>
                          <a:schemeClr val="tx1"/>
                        </a:solidFill>
                        <a:latin typeface="Cambria Math" panose="02040503050406030204" pitchFamily="18" charset="0"/>
                      </a:rPr>
                      <m:t>𝜌</m:t>
                    </m:r>
                    <m:r>
                      <a:rPr lang="en-US" sz="3000">
                        <a:solidFill>
                          <a:schemeClr val="tx1"/>
                        </a:solidFill>
                        <a:latin typeface="Cambria Math" panose="02040503050406030204" pitchFamily="18" charset="0"/>
                      </a:rPr>
                      <m:t>)</m:t>
                    </m:r>
                  </m:oMath>
                </a14:m>
                <a:r>
                  <a:rPr lang="en-US" sz="3000" dirty="0">
                    <a:solidFill>
                      <a:schemeClr val="tx1"/>
                    </a:solidFill>
                  </a:rPr>
                  <a:t> </a:t>
                </a:r>
              </a:p>
            </p:txBody>
          </p:sp>
        </mc:Choice>
        <mc:Fallback xmlns="">
          <p:sp>
            <p:nvSpPr>
              <p:cNvPr id="4" name="Content Placeholder 2">
                <a:extLst>
                  <a:ext uri="{FF2B5EF4-FFF2-40B4-BE49-F238E27FC236}">
                    <a16:creationId xmlns:a16="http://schemas.microsoft.com/office/drawing/2014/main" id="{8198E404-2255-8D3F-8F25-DC34721502BC}"/>
                  </a:ext>
                </a:extLst>
              </p:cNvPr>
              <p:cNvSpPr txBox="1">
                <a:spLocks noRot="1" noChangeAspect="1" noMove="1" noResize="1" noEditPoints="1" noAdjustHandles="1" noChangeArrowheads="1" noChangeShapeType="1" noTextEdit="1"/>
              </p:cNvSpPr>
              <p:nvPr/>
            </p:nvSpPr>
            <p:spPr>
              <a:xfrm>
                <a:off x="243422" y="207746"/>
                <a:ext cx="6858001" cy="1115882"/>
              </a:xfrm>
              <a:prstGeom prst="rect">
                <a:avLst/>
              </a:prstGeom>
              <a:blipFill>
                <a:blip r:embed="rId3"/>
                <a:stretch>
                  <a:fillRect l="-554" t="-10000" r="-1661"/>
                </a:stretch>
              </a:blipFill>
              <a:ln>
                <a:solidFill>
                  <a:schemeClr val="tx1"/>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9C9DA9BB-1CDD-4DFD-614E-DBD9E9BC4EC2}"/>
              </a:ext>
            </a:extLst>
          </p:cNvPr>
          <p:cNvGrpSpPr/>
          <p:nvPr/>
        </p:nvGrpSpPr>
        <p:grpSpPr>
          <a:xfrm>
            <a:off x="4187990" y="1382725"/>
            <a:ext cx="4266473" cy="4750785"/>
            <a:chOff x="3346315" y="1688046"/>
            <a:chExt cx="4961106" cy="5169954"/>
          </a:xfrm>
        </p:grpSpPr>
        <p:pic>
          <p:nvPicPr>
            <p:cNvPr id="6" name="Picture 6">
              <a:extLst>
                <a:ext uri="{FF2B5EF4-FFF2-40B4-BE49-F238E27FC236}">
                  <a16:creationId xmlns:a16="http://schemas.microsoft.com/office/drawing/2014/main" id="{62A8D516-B15E-50D5-488F-64C87DFA6DC8}"/>
                </a:ext>
              </a:extLst>
            </p:cNvPr>
            <p:cNvPicPr>
              <a:picLocks noChangeAspect="1" noChangeArrowheads="1"/>
            </p:cNvPicPr>
            <p:nvPr/>
          </p:nvPicPr>
          <p:blipFill>
            <a:blip r:embed="rId4">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a:stretch>
              <a:fillRect/>
            </a:stretch>
          </p:blipFill>
          <p:spPr bwMode="auto">
            <a:xfrm>
              <a:off x="3346315" y="1688046"/>
              <a:ext cx="4961106" cy="5169954"/>
            </a:xfrm>
            <a:prstGeom prst="rect">
              <a:avLst/>
            </a:prstGeom>
            <a:noFill/>
          </p:spPr>
        </p:pic>
        <p:sp>
          <p:nvSpPr>
            <p:cNvPr id="7" name="TextBox 6">
              <a:extLst>
                <a:ext uri="{FF2B5EF4-FFF2-40B4-BE49-F238E27FC236}">
                  <a16:creationId xmlns:a16="http://schemas.microsoft.com/office/drawing/2014/main" id="{3F02D6D7-0F5D-2F0B-E93D-026DD36E2F67}"/>
                </a:ext>
              </a:extLst>
            </p:cNvPr>
            <p:cNvSpPr txBox="1"/>
            <p:nvPr/>
          </p:nvSpPr>
          <p:spPr>
            <a:xfrm rot="5400000">
              <a:off x="5684916" y="3607225"/>
              <a:ext cx="2626471" cy="1337893"/>
            </a:xfrm>
            <a:prstGeom prst="rect">
              <a:avLst/>
            </a:prstGeom>
            <a:noFill/>
          </p:spPr>
          <p:txBody>
            <a:bodyPr wrap="square" rtlCol="0">
              <a:prstTxWarp prst="textArchUp">
                <a:avLst>
                  <a:gd name="adj" fmla="val 11448971"/>
                </a:avLst>
              </a:prstTxWarp>
              <a:spAutoFit/>
            </a:bodyPr>
            <a:lstStyle/>
            <a:p>
              <a:r>
                <a:rPr lang="en-US" sz="3500" b="1" dirty="0">
                  <a:solidFill>
                    <a:srgbClr val="EAAB01"/>
                  </a:solidFill>
                </a:rPr>
                <a:t>Juvenile Survival</a:t>
              </a:r>
            </a:p>
          </p:txBody>
        </p:sp>
        <p:sp>
          <p:nvSpPr>
            <p:cNvPr id="8" name="TextBox 7">
              <a:extLst>
                <a:ext uri="{FF2B5EF4-FFF2-40B4-BE49-F238E27FC236}">
                  <a16:creationId xmlns:a16="http://schemas.microsoft.com/office/drawing/2014/main" id="{95D07E35-C7E5-CF59-8E76-4BC2C3FB01DF}"/>
                </a:ext>
              </a:extLst>
            </p:cNvPr>
            <p:cNvSpPr txBox="1"/>
            <p:nvPr/>
          </p:nvSpPr>
          <p:spPr>
            <a:xfrm rot="16200000">
              <a:off x="3275272" y="3471734"/>
              <a:ext cx="2849732" cy="1337895"/>
            </a:xfrm>
            <a:prstGeom prst="rect">
              <a:avLst/>
            </a:prstGeom>
            <a:noFill/>
          </p:spPr>
          <p:txBody>
            <a:bodyPr wrap="square" rtlCol="0">
              <a:prstTxWarp prst="textArchUp">
                <a:avLst>
                  <a:gd name="adj" fmla="val 12498349"/>
                </a:avLst>
              </a:prstTxWarp>
              <a:spAutoFit/>
            </a:bodyPr>
            <a:lstStyle/>
            <a:p>
              <a:r>
                <a:rPr lang="en-US" sz="3500" b="1" dirty="0">
                  <a:solidFill>
                    <a:srgbClr val="00FCFE"/>
                  </a:solidFill>
                  <a:latin typeface="Calibri" panose="020F0502020204030204" pitchFamily="34" charset="0"/>
                  <a:cs typeface="Calibri" panose="020F0502020204030204" pitchFamily="34" charset="0"/>
                </a:rPr>
                <a:t>Marine Survival</a:t>
              </a:r>
            </a:p>
          </p:txBody>
        </p:sp>
      </p:grpSp>
      <p:sp>
        <p:nvSpPr>
          <p:cNvPr id="9" name="TextBox 8">
            <a:extLst>
              <a:ext uri="{FF2B5EF4-FFF2-40B4-BE49-F238E27FC236}">
                <a16:creationId xmlns:a16="http://schemas.microsoft.com/office/drawing/2014/main" id="{6BBD8E3D-7D44-A410-57AF-0AD53D1DEFC7}"/>
              </a:ext>
            </a:extLst>
          </p:cNvPr>
          <p:cNvSpPr txBox="1"/>
          <p:nvPr/>
        </p:nvSpPr>
        <p:spPr>
          <a:xfrm>
            <a:off x="7194039" y="588343"/>
            <a:ext cx="4556318" cy="1015663"/>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1.Yukon river mainstem flow rate (Pilot Station) </a:t>
            </a:r>
          </a:p>
          <a:p>
            <a:pPr rtl="0">
              <a:spcBef>
                <a:spcPts val="0"/>
              </a:spcBef>
              <a:spcAft>
                <a:spcPts val="0"/>
              </a:spcAft>
            </a:pPr>
            <a:r>
              <a:rPr lang="en-US" sz="1600" dirty="0">
                <a:latin typeface="Calibri Light" panose="020F0302020204030204" pitchFamily="34" charset="0"/>
                <a:cs typeface="Calibri Light" panose="020F0302020204030204" pitchFamily="34" charset="0"/>
              </a:rPr>
              <a:t>- Data: USGS</a:t>
            </a:r>
          </a:p>
        </p:txBody>
      </p:sp>
      <p:sp>
        <p:nvSpPr>
          <p:cNvPr id="11" name="TextBox 10">
            <a:extLst>
              <a:ext uri="{FF2B5EF4-FFF2-40B4-BE49-F238E27FC236}">
                <a16:creationId xmlns:a16="http://schemas.microsoft.com/office/drawing/2014/main" id="{812D701C-0613-B32C-E1D4-DB90061A0F98}"/>
              </a:ext>
            </a:extLst>
          </p:cNvPr>
          <p:cNvSpPr txBox="1"/>
          <p:nvPr/>
        </p:nvSpPr>
        <p:spPr>
          <a:xfrm>
            <a:off x="8592896" y="3974919"/>
            <a:ext cx="3595411" cy="677108"/>
          </a:xfrm>
          <a:prstGeom prst="rect">
            <a:avLst/>
          </a:prstGeom>
          <a:noFill/>
        </p:spPr>
        <p:txBody>
          <a:bodyPr wrap="square">
            <a:spAutoFit/>
          </a:bodyPr>
          <a:lstStyle/>
          <a:p>
            <a:pPr rtl="0">
              <a:spcBef>
                <a:spcPts val="0"/>
              </a:spcBef>
              <a:spcAft>
                <a:spcPts val="0"/>
              </a:spcAft>
            </a:pPr>
            <a:r>
              <a:rPr lang="en-US" sz="2200" u="none" strike="noStrike" dirty="0">
                <a:effectLst/>
                <a:latin typeface="Calibri Light" panose="020F0302020204030204" pitchFamily="34" charset="0"/>
                <a:cs typeface="Calibri Light" panose="020F0302020204030204" pitchFamily="34" charset="0"/>
              </a:rPr>
              <a:t>3. Pollock Recruitment Index</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Ianelli et al 2024</a:t>
            </a:r>
          </a:p>
        </p:txBody>
      </p:sp>
      <p:sp>
        <p:nvSpPr>
          <p:cNvPr id="12" name="TextBox 11">
            <a:extLst>
              <a:ext uri="{FF2B5EF4-FFF2-40B4-BE49-F238E27FC236}">
                <a16:creationId xmlns:a16="http://schemas.microsoft.com/office/drawing/2014/main" id="{3254EA8F-953B-53A7-E5D2-75D0DC6FE08C}"/>
              </a:ext>
            </a:extLst>
          </p:cNvPr>
          <p:cNvSpPr txBox="1"/>
          <p:nvPr/>
        </p:nvSpPr>
        <p:spPr>
          <a:xfrm>
            <a:off x="14766943" y="7057783"/>
            <a:ext cx="3318219" cy="807913"/>
          </a:xfrm>
          <a:prstGeom prst="rect">
            <a:avLst/>
          </a:prstGeom>
          <a:noFill/>
        </p:spPr>
        <p:txBody>
          <a:bodyPr wrap="square">
            <a:spAutoFit/>
          </a:bodyPr>
          <a:lstStyle/>
          <a:p>
            <a:pPr rtl="0">
              <a:spcBef>
                <a:spcPts val="0"/>
              </a:spcBef>
              <a:spcAft>
                <a:spcPts val="0"/>
              </a:spcAft>
            </a:pPr>
            <a:r>
              <a:rPr lang="en-US" sz="1800" b="1" u="none" strike="noStrike" dirty="0">
                <a:effectLst/>
                <a:latin typeface="Calibri" panose="020F0502020204030204" pitchFamily="34" charset="0"/>
                <a:cs typeface="Calibri" panose="020F0502020204030204" pitchFamily="34" charset="0"/>
              </a:rPr>
              <a:t>5. Gelatinous zooplankton </a:t>
            </a:r>
            <a:r>
              <a:rPr lang="en-US" sz="1800" u="none" strike="noStrike" dirty="0">
                <a:effectLst/>
                <a:latin typeface="Calibri Light" panose="020F0302020204030204" pitchFamily="34" charset="0"/>
                <a:cs typeface="Calibri Light" panose="020F0302020204030204" pitchFamily="34" charset="0"/>
              </a:rPr>
              <a:t>may provide lower quality prey </a:t>
            </a:r>
            <a:r>
              <a:rPr lang="en-US" sz="1050" u="none" strike="noStrike" dirty="0">
                <a:effectLst/>
                <a:latin typeface="Calibri Light" panose="020F0302020204030204" pitchFamily="34" charset="0"/>
                <a:cs typeface="Calibri Light" panose="020F0302020204030204" pitchFamily="34" charset="0"/>
              </a:rPr>
              <a:t>(Cook &amp; </a:t>
            </a:r>
            <a:r>
              <a:rPr lang="en-US" sz="1050" u="none" strike="noStrike" dirty="0" err="1">
                <a:effectLst/>
                <a:latin typeface="Calibri Light" panose="020F0302020204030204" pitchFamily="34" charset="0"/>
                <a:cs typeface="Calibri Light" panose="020F0302020204030204" pitchFamily="34" charset="0"/>
              </a:rPr>
              <a:t>Sturdevant</a:t>
            </a:r>
            <a:r>
              <a:rPr lang="en-US" sz="1050" u="none" strike="noStrike" dirty="0">
                <a:effectLst/>
                <a:latin typeface="Calibri Light" panose="020F0302020204030204" pitchFamily="34" charset="0"/>
                <a:cs typeface="Calibri Light" panose="020F0302020204030204" pitchFamily="34" charset="0"/>
              </a:rPr>
              <a:t> 2013). </a:t>
            </a:r>
            <a:endParaRPr lang="en-US" dirty="0">
              <a:effectLst/>
              <a:latin typeface="Calibri Light" panose="020F0302020204030204" pitchFamily="34" charset="0"/>
              <a:cs typeface="Calibri Light" panose="020F0302020204030204" pitchFamily="34" charset="0"/>
            </a:endParaRPr>
          </a:p>
        </p:txBody>
      </p:sp>
      <p:pic>
        <p:nvPicPr>
          <p:cNvPr id="13" name="Picture 15">
            <a:extLst>
              <a:ext uri="{FF2B5EF4-FFF2-40B4-BE49-F238E27FC236}">
                <a16:creationId xmlns:a16="http://schemas.microsoft.com/office/drawing/2014/main" id="{1F1CC1A7-3D1E-1D25-0D5F-262320325D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6" r="22996"/>
          <a:stretch/>
        </p:blipFill>
        <p:spPr bwMode="auto">
          <a:xfrm>
            <a:off x="10228132" y="2480657"/>
            <a:ext cx="1526506" cy="1443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F36495-AC9E-9F74-35AD-7B6826D01C41}"/>
              </a:ext>
            </a:extLst>
          </p:cNvPr>
          <p:cNvSpPr txBox="1"/>
          <p:nvPr/>
        </p:nvSpPr>
        <p:spPr>
          <a:xfrm>
            <a:off x="8230380" y="1625215"/>
            <a:ext cx="3211746" cy="1569660"/>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2</a:t>
            </a:r>
            <a:r>
              <a:rPr lang="en-US" sz="2200" u="none" strike="noStrike" dirty="0">
                <a:effectLst/>
                <a:latin typeface="Calibri Light" panose="020F0302020204030204" pitchFamily="34" charset="0"/>
                <a:cs typeface="Calibri Light" panose="020F0302020204030204" pitchFamily="34" charset="0"/>
              </a:rPr>
              <a:t>. N Bering Sea Summer Cumulative Degree Days</a:t>
            </a:r>
            <a:r>
              <a:rPr lang="en-US" sz="2200" dirty="0">
                <a:latin typeface="Calibri Light" panose="020F0302020204030204" pitchFamily="34" charset="0"/>
                <a:cs typeface="Calibri Light" panose="020F0302020204030204" pitchFamily="34" charset="0"/>
              </a:rPr>
              <a:t> </a:t>
            </a:r>
          </a:p>
          <a:p>
            <a:pPr rtl="0">
              <a:spcBef>
                <a:spcPts val="0"/>
              </a:spcBef>
              <a:spcAft>
                <a:spcPts val="0"/>
              </a:spcAft>
            </a:pPr>
            <a:r>
              <a:rPr lang="en-US" sz="1600" u="none" strike="noStrike" dirty="0">
                <a:effectLst/>
                <a:latin typeface="Calibri Light" panose="020F0302020204030204" pitchFamily="34" charset="0"/>
                <a:cs typeface="Calibri Light" panose="020F0302020204030204" pitchFamily="34" charset="0"/>
              </a:rPr>
              <a:t>- Data: AKFIN, NOAA</a:t>
            </a:r>
            <a:endParaRPr lang="en-US" sz="1600" dirty="0">
              <a:effectLst/>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p:txBody>
      </p:sp>
      <p:sp>
        <p:nvSpPr>
          <p:cNvPr id="20" name="TextBox 19">
            <a:extLst>
              <a:ext uri="{FF2B5EF4-FFF2-40B4-BE49-F238E27FC236}">
                <a16:creationId xmlns:a16="http://schemas.microsoft.com/office/drawing/2014/main" id="{A93ECD3E-98C2-F20E-AD1B-78E49C45D243}"/>
              </a:ext>
            </a:extLst>
          </p:cNvPr>
          <p:cNvSpPr txBox="1"/>
          <p:nvPr/>
        </p:nvSpPr>
        <p:spPr>
          <a:xfrm>
            <a:off x="7866325" y="5274398"/>
            <a:ext cx="3211746" cy="677108"/>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4</a:t>
            </a:r>
            <a:r>
              <a:rPr lang="en-US" sz="2200" u="none" strike="noStrike" dirty="0">
                <a:effectLst/>
                <a:latin typeface="Calibri Light" panose="020F0302020204030204" pitchFamily="34" charset="0"/>
                <a:cs typeface="Calibri Light" panose="020F0302020204030204" pitchFamily="34" charset="0"/>
              </a:rPr>
              <a:t>. Mean Spawner Size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a:t>
            </a:r>
            <a:r>
              <a:rPr lang="en-US" sz="1600" dirty="0">
                <a:latin typeface="Calibri Light" panose="020F0302020204030204" pitchFamily="34" charset="0"/>
                <a:cs typeface="Calibri Light" panose="020F0302020204030204" pitchFamily="34" charset="0"/>
              </a:rPr>
              <a:t>- ADFG</a:t>
            </a:r>
          </a:p>
        </p:txBody>
      </p:sp>
      <p:grpSp>
        <p:nvGrpSpPr>
          <p:cNvPr id="21" name="Group 20">
            <a:extLst>
              <a:ext uri="{FF2B5EF4-FFF2-40B4-BE49-F238E27FC236}">
                <a16:creationId xmlns:a16="http://schemas.microsoft.com/office/drawing/2014/main" id="{6F28CCEB-81B8-6E82-3F97-E0A678A9683A}"/>
              </a:ext>
            </a:extLst>
          </p:cNvPr>
          <p:cNvGrpSpPr/>
          <p:nvPr/>
        </p:nvGrpSpPr>
        <p:grpSpPr>
          <a:xfrm>
            <a:off x="475261" y="1592366"/>
            <a:ext cx="4588407" cy="1369606"/>
            <a:chOff x="1259598" y="1293136"/>
            <a:chExt cx="3904061" cy="1369606"/>
          </a:xfrm>
        </p:grpSpPr>
        <p:sp>
          <p:nvSpPr>
            <p:cNvPr id="22" name="TextBox 21">
              <a:extLst>
                <a:ext uri="{FF2B5EF4-FFF2-40B4-BE49-F238E27FC236}">
                  <a16:creationId xmlns:a16="http://schemas.microsoft.com/office/drawing/2014/main" id="{6033F11B-1BF5-FFB8-092B-6E59435E79B7}"/>
                </a:ext>
              </a:extLst>
            </p:cNvPr>
            <p:cNvSpPr txBox="1"/>
            <p:nvPr/>
          </p:nvSpPr>
          <p:spPr>
            <a:xfrm>
              <a:off x="2413540" y="1293136"/>
              <a:ext cx="2750119" cy="1369606"/>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8. Aleutian Cumulative Degree Days during 1st winter</a:t>
              </a:r>
            </a:p>
            <a:p>
              <a:pPr rtl="0">
                <a:spcBef>
                  <a:spcPts val="0"/>
                </a:spcBef>
                <a:spcAft>
                  <a:spcPts val="0"/>
                </a:spcAft>
              </a:pPr>
              <a:r>
                <a:rPr lang="en-US" sz="1700" dirty="0">
                  <a:latin typeface="Calibri Light" panose="020F0302020204030204" pitchFamily="34" charset="0"/>
                  <a:cs typeface="Calibri Light" panose="020F0302020204030204" pitchFamily="34" charset="0"/>
                </a:rPr>
                <a:t>(</a:t>
              </a:r>
              <a:r>
                <a:rPr lang="en-US" sz="1700" u="none" strike="noStrike" dirty="0">
                  <a:effectLst/>
                  <a:latin typeface="Calibri Light" panose="020F0302020204030204" pitchFamily="34" charset="0"/>
                  <a:cs typeface="Calibri Light" panose="020F0302020204030204" pitchFamily="34" charset="0"/>
                </a:rPr>
                <a:t>Data: AKFIN, NOAA)</a:t>
              </a:r>
              <a:endParaRPr lang="en-US" sz="1700" dirty="0">
                <a:latin typeface="Calibri Light" panose="020F0302020204030204" pitchFamily="34" charset="0"/>
                <a:cs typeface="Calibri Light" panose="020F0302020204030204" pitchFamily="34" charset="0"/>
              </a:endParaRPr>
            </a:p>
          </p:txBody>
        </p:sp>
        <p:grpSp>
          <p:nvGrpSpPr>
            <p:cNvPr id="23" name="Group 22">
              <a:extLst>
                <a:ext uri="{FF2B5EF4-FFF2-40B4-BE49-F238E27FC236}">
                  <a16:creationId xmlns:a16="http://schemas.microsoft.com/office/drawing/2014/main" id="{FD03A540-558C-A053-AE42-F2227ECD1B7D}"/>
                </a:ext>
              </a:extLst>
            </p:cNvPr>
            <p:cNvGrpSpPr/>
            <p:nvPr/>
          </p:nvGrpSpPr>
          <p:grpSpPr>
            <a:xfrm>
              <a:off x="1259598" y="1512128"/>
              <a:ext cx="1140878" cy="923330"/>
              <a:chOff x="8642275" y="1746774"/>
              <a:chExt cx="1309299" cy="1192904"/>
            </a:xfrm>
          </p:grpSpPr>
          <p:grpSp>
            <p:nvGrpSpPr>
              <p:cNvPr id="24" name="Group 23">
                <a:extLst>
                  <a:ext uri="{FF2B5EF4-FFF2-40B4-BE49-F238E27FC236}">
                    <a16:creationId xmlns:a16="http://schemas.microsoft.com/office/drawing/2014/main" id="{076126BC-ADBC-579A-B53C-06AA3B39C690}"/>
                  </a:ext>
                </a:extLst>
              </p:cNvPr>
              <p:cNvGrpSpPr/>
              <p:nvPr/>
            </p:nvGrpSpPr>
            <p:grpSpPr>
              <a:xfrm>
                <a:off x="8642275" y="1746774"/>
                <a:ext cx="852925" cy="1192904"/>
                <a:chOff x="8579964" y="1733252"/>
                <a:chExt cx="852925" cy="1192904"/>
              </a:xfrm>
            </p:grpSpPr>
            <p:pic>
              <p:nvPicPr>
                <p:cNvPr id="29" name="Picture 8" descr="A black background with a black square&#10;&#10;Description automatically generated with medium confidence">
                  <a:extLst>
                    <a:ext uri="{FF2B5EF4-FFF2-40B4-BE49-F238E27FC236}">
                      <a16:creationId xmlns:a16="http://schemas.microsoft.com/office/drawing/2014/main" id="{43D625BE-8ABD-65DF-C78D-DD1C7DE9AB1F}"/>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14397" r="85788" b="59100"/>
                <a:stretch/>
              </p:blipFill>
              <p:spPr bwMode="auto">
                <a:xfrm>
                  <a:off x="8579964" y="1733252"/>
                  <a:ext cx="852925" cy="1192904"/>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341A3FAB-6EBF-EF55-5ECA-D604683A9A43}"/>
                    </a:ext>
                  </a:extLst>
                </p:cNvPr>
                <p:cNvSpPr/>
                <p:nvPr/>
              </p:nvSpPr>
              <p:spPr>
                <a:xfrm>
                  <a:off x="8791285" y="2626157"/>
                  <a:ext cx="179669" cy="160935"/>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Connector 30">
                  <a:extLst>
                    <a:ext uri="{FF2B5EF4-FFF2-40B4-BE49-F238E27FC236}">
                      <a16:creationId xmlns:a16="http://schemas.microsoft.com/office/drawing/2014/main" id="{20A98E8C-FB71-3AD1-4D64-43CFB51FDADD}"/>
                    </a:ext>
                  </a:extLst>
                </p:cNvPr>
                <p:cNvCxnSpPr>
                  <a:cxnSpLocks/>
                  <a:endCxn id="30" idx="0"/>
                </p:cNvCxnSpPr>
                <p:nvPr/>
              </p:nvCxnSpPr>
              <p:spPr>
                <a:xfrm>
                  <a:off x="8881120" y="2421331"/>
                  <a:ext cx="1" cy="204826"/>
                </a:xfrm>
                <a:prstGeom prst="line">
                  <a:avLst/>
                </a:prstGeom>
                <a:ln w="762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1178F7C-8AEE-5A7B-1717-55AB97F584CB}"/>
                  </a:ext>
                </a:extLst>
              </p:cNvPr>
              <p:cNvGrpSpPr/>
              <p:nvPr/>
            </p:nvGrpSpPr>
            <p:grpSpPr>
              <a:xfrm>
                <a:off x="9159493" y="1762485"/>
                <a:ext cx="792081" cy="1150357"/>
                <a:chOff x="9159493" y="1762485"/>
                <a:chExt cx="792081" cy="1150357"/>
              </a:xfrm>
            </p:grpSpPr>
            <p:pic>
              <p:nvPicPr>
                <p:cNvPr id="26" name="Picture 8" descr="A black background with a black square&#10;&#10;Description automatically generated with medium confidence">
                  <a:extLst>
                    <a:ext uri="{FF2B5EF4-FFF2-40B4-BE49-F238E27FC236}">
                      <a16:creationId xmlns:a16="http://schemas.microsoft.com/office/drawing/2014/main" id="{C675D7C8-3651-F0FB-C18A-F34E0E831175}"/>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t="59915" r="85788" b="13582"/>
                <a:stretch/>
              </p:blipFill>
              <p:spPr bwMode="auto">
                <a:xfrm>
                  <a:off x="9159493" y="1762485"/>
                  <a:ext cx="792081" cy="115035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D215C855-847B-6B44-B1C0-0FB2C7C9DF2D}"/>
                    </a:ext>
                  </a:extLst>
                </p:cNvPr>
                <p:cNvSpPr/>
                <p:nvPr/>
              </p:nvSpPr>
              <p:spPr>
                <a:xfrm>
                  <a:off x="9391837" y="2633472"/>
                  <a:ext cx="179669" cy="160935"/>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6C02899B-9FAD-E179-0C75-2F6940E12F46}"/>
                    </a:ext>
                  </a:extLst>
                </p:cNvPr>
                <p:cNvCxnSpPr>
                  <a:cxnSpLocks/>
                  <a:endCxn id="27" idx="0"/>
                </p:cNvCxnSpPr>
                <p:nvPr/>
              </p:nvCxnSpPr>
              <p:spPr>
                <a:xfrm>
                  <a:off x="9481670" y="2004365"/>
                  <a:ext cx="0" cy="629107"/>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grpSp>
        </p:grpSp>
      </p:grpSp>
      <p:sp>
        <p:nvSpPr>
          <p:cNvPr id="32" name="TextBox 31">
            <a:extLst>
              <a:ext uri="{FF2B5EF4-FFF2-40B4-BE49-F238E27FC236}">
                <a16:creationId xmlns:a16="http://schemas.microsoft.com/office/drawing/2014/main" id="{7966BB0C-4416-851D-9408-42625C824C3E}"/>
              </a:ext>
            </a:extLst>
          </p:cNvPr>
          <p:cNvSpPr txBox="1"/>
          <p:nvPr/>
        </p:nvSpPr>
        <p:spPr>
          <a:xfrm>
            <a:off x="115184" y="3089931"/>
            <a:ext cx="4130025" cy="1215717"/>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7. “Juvenile fullness index”</a:t>
            </a:r>
          </a:p>
          <a:p>
            <a:r>
              <a:rPr lang="en-US" sz="1700" dirty="0">
                <a:latin typeface="Calibri Light" panose="020F0302020204030204" pitchFamily="34" charset="0"/>
                <a:cs typeface="Calibri Light" panose="020F0302020204030204" pitchFamily="34" charset="0"/>
              </a:rPr>
              <a:t>(Estimated from NBS surveys, data: NOAA &amp; ADFG). </a:t>
            </a:r>
          </a:p>
          <a:p>
            <a:pPr rtl="0">
              <a:spcBef>
                <a:spcPts val="0"/>
              </a:spcBef>
              <a:spcAft>
                <a:spcPts val="0"/>
              </a:spcAft>
            </a:pPr>
            <a:endParaRPr lang="en-US" sz="1700" dirty="0">
              <a:latin typeface="Calibri Light" panose="020F0302020204030204" pitchFamily="34" charset="0"/>
              <a:cs typeface="Calibri Light" panose="020F0302020204030204" pitchFamily="34" charset="0"/>
            </a:endParaRPr>
          </a:p>
        </p:txBody>
      </p:sp>
      <p:grpSp>
        <p:nvGrpSpPr>
          <p:cNvPr id="33" name="Group 32">
            <a:extLst>
              <a:ext uri="{FF2B5EF4-FFF2-40B4-BE49-F238E27FC236}">
                <a16:creationId xmlns:a16="http://schemas.microsoft.com/office/drawing/2014/main" id="{989ECE9C-5672-4862-891C-FCB33154CCFE}"/>
              </a:ext>
            </a:extLst>
          </p:cNvPr>
          <p:cNvGrpSpPr/>
          <p:nvPr/>
        </p:nvGrpSpPr>
        <p:grpSpPr>
          <a:xfrm>
            <a:off x="115184" y="4321378"/>
            <a:ext cx="5506010" cy="2405963"/>
            <a:chOff x="-193978" y="4543629"/>
            <a:chExt cx="5506010" cy="2405963"/>
          </a:xfrm>
        </p:grpSpPr>
        <p:sp>
          <p:nvSpPr>
            <p:cNvPr id="34" name="TextBox 33">
              <a:extLst>
                <a:ext uri="{FF2B5EF4-FFF2-40B4-BE49-F238E27FC236}">
                  <a16:creationId xmlns:a16="http://schemas.microsoft.com/office/drawing/2014/main" id="{C4817176-F96B-05E8-00B4-DC0DB07016AA}"/>
                </a:ext>
              </a:extLst>
            </p:cNvPr>
            <p:cNvSpPr txBox="1"/>
            <p:nvPr/>
          </p:nvSpPr>
          <p:spPr>
            <a:xfrm>
              <a:off x="-193978" y="4543629"/>
              <a:ext cx="4603998" cy="1031051"/>
            </a:xfrm>
            <a:prstGeom prst="rect">
              <a:avLst/>
            </a:prstGeom>
            <a:noFill/>
          </p:spPr>
          <p:txBody>
            <a:bodyPr wrap="square">
              <a:spAutoFit/>
            </a:bodyPr>
            <a:lstStyle/>
            <a:p>
              <a:pPr rtl="0">
                <a:spcBef>
                  <a:spcPts val="0"/>
                </a:spcBef>
                <a:spcAft>
                  <a:spcPts val="0"/>
                </a:spcAft>
              </a:pPr>
              <a:r>
                <a:rPr lang="en-US" sz="22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2200" dirty="0">
                  <a:latin typeface="Calibri Light" panose="020F0302020204030204" pitchFamily="34" charset="0"/>
                  <a:cs typeface="Calibri Light" panose="020F0302020204030204" pitchFamily="34" charset="0"/>
                </a:rPr>
                <a:t>5. Chum hatchery salmon abundance</a:t>
              </a:r>
            </a:p>
            <a:p>
              <a:pPr rtl="0">
                <a:spcBef>
                  <a:spcPts val="0"/>
                </a:spcBef>
                <a:spcAft>
                  <a:spcPts val="0"/>
                </a:spcAft>
              </a:pPr>
              <a:r>
                <a:rPr lang="en-US" sz="1700" dirty="0">
                  <a:latin typeface="Calibri Light" panose="020F0302020204030204" pitchFamily="34" charset="0"/>
                  <a:cs typeface="Calibri Light" panose="020F0302020204030204" pitchFamily="34" charset="0"/>
                </a:rPr>
                <a:t>(Data: NPAFC)</a:t>
              </a:r>
            </a:p>
          </p:txBody>
        </p:sp>
        <p:pic>
          <p:nvPicPr>
            <p:cNvPr id="35" name="Picture 2" descr="Side-profile illustration of a pink salmon fish with white underside, silver and pink on the side, and green upper back with dark spots. Credit: NOAA Fisheries/Jack Hornady">
              <a:extLst>
                <a:ext uri="{FF2B5EF4-FFF2-40B4-BE49-F238E27FC236}">
                  <a16:creationId xmlns:a16="http://schemas.microsoft.com/office/drawing/2014/main" id="{822BFCC0-3180-7A76-BA51-3AFC66926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3303" y="5276781"/>
              <a:ext cx="2508729" cy="16060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ide-profile illustration of a big chum salmon fish with dark metallic bluish-green coloring and black speckles on its upper half and lighter, paler belly. Credit: NOAA Fisheries/Jack Hornady">
              <a:extLst>
                <a:ext uri="{FF2B5EF4-FFF2-40B4-BE49-F238E27FC236}">
                  <a16:creationId xmlns:a16="http://schemas.microsoft.com/office/drawing/2014/main" id="{669DDC42-E810-CEAA-587D-AA44C7699F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8358" y="5232545"/>
              <a:ext cx="2612480" cy="1717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C3F85F8-1CE6-41EB-F940-D174019C6258}"/>
              </a:ext>
            </a:extLst>
          </p:cNvPr>
          <p:cNvGrpSpPr/>
          <p:nvPr/>
        </p:nvGrpSpPr>
        <p:grpSpPr>
          <a:xfrm>
            <a:off x="9642713" y="5658922"/>
            <a:ext cx="2411589" cy="1206500"/>
            <a:chOff x="9501837" y="5401097"/>
            <a:chExt cx="2411589" cy="1206500"/>
          </a:xfrm>
        </p:grpSpPr>
        <p:pic>
          <p:nvPicPr>
            <p:cNvPr id="37" name="Picture 36">
              <a:extLst>
                <a:ext uri="{FF2B5EF4-FFF2-40B4-BE49-F238E27FC236}">
                  <a16:creationId xmlns:a16="http://schemas.microsoft.com/office/drawing/2014/main" id="{2A2110D3-9841-29D6-2D09-F14ABE24E65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48" b="94241" l="3042" r="97719">
                          <a14:foregroundMark x1="3802" y1="94241" x2="3802" y2="94241"/>
                          <a14:foregroundMark x1="90114" y1="48168" x2="90114" y2="48168"/>
                          <a14:foregroundMark x1="93536" y1="47120" x2="93536" y2="47120"/>
                          <a14:foregroundMark x1="86692" y1="52356" x2="86692" y2="52356"/>
                          <a14:foregroundMark x1="94297" y1="60209" x2="94297" y2="60209"/>
                          <a14:foregroundMark x1="97719" y1="50262" x2="97719" y2="50262"/>
                          <a14:foregroundMark x1="92015" y1="44503" x2="92015" y2="44503"/>
                        </a14:backgroundRemoval>
                      </a14:imgEffect>
                    </a14:imgLayer>
                  </a14:imgProps>
                </a:ext>
              </a:extLst>
            </a:blip>
            <a:stretch>
              <a:fillRect/>
            </a:stretch>
          </p:blipFill>
          <p:spPr>
            <a:xfrm>
              <a:off x="10249726" y="5401097"/>
              <a:ext cx="1663700" cy="1206500"/>
            </a:xfrm>
            <a:prstGeom prst="rect">
              <a:avLst/>
            </a:prstGeom>
          </p:spPr>
        </p:pic>
        <p:pic>
          <p:nvPicPr>
            <p:cNvPr id="38" name="Picture 37" descr="A computer screen capture&#10;&#10;Description automatically generated with medium confidence">
              <a:extLst>
                <a:ext uri="{FF2B5EF4-FFF2-40B4-BE49-F238E27FC236}">
                  <a16:creationId xmlns:a16="http://schemas.microsoft.com/office/drawing/2014/main" id="{C97504A2-F24F-CA7C-BE96-B903520535A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9501837" y="5451825"/>
              <a:ext cx="2066607" cy="873306"/>
            </a:xfrm>
            <a:prstGeom prst="rect">
              <a:avLst/>
            </a:prstGeom>
          </p:spPr>
        </p:pic>
      </p:grpSp>
      <p:pic>
        <p:nvPicPr>
          <p:cNvPr id="40" name="Picture 39">
            <a:extLst>
              <a:ext uri="{FF2B5EF4-FFF2-40B4-BE49-F238E27FC236}">
                <a16:creationId xmlns:a16="http://schemas.microsoft.com/office/drawing/2014/main" id="{2E5A9AC5-1238-72FB-A2C5-E0C1EDCE5EA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38" b="89888" l="4625" r="93625">
                        <a14:foregroundMark x1="4625" y1="53558" x2="4625" y2="53558"/>
                        <a14:foregroundMark x1="93625" y1="61049" x2="93625" y2="61049"/>
                      </a14:backgroundRemoval>
                    </a14:imgEffect>
                  </a14:imgLayer>
                </a14:imgProps>
              </a:ext>
            </a:extLst>
          </a:blip>
          <a:stretch>
            <a:fillRect/>
          </a:stretch>
        </p:blipFill>
        <p:spPr>
          <a:xfrm>
            <a:off x="8252247" y="4252498"/>
            <a:ext cx="1843324" cy="1228883"/>
          </a:xfrm>
          <a:prstGeom prst="rect">
            <a:avLst/>
          </a:prstGeom>
        </p:spPr>
      </p:pic>
    </p:spTree>
    <p:extLst>
      <p:ext uri="{BB962C8B-B14F-4D97-AF65-F5344CB8AC3E}">
        <p14:creationId xmlns:p14="http://schemas.microsoft.com/office/powerpoint/2010/main" val="22918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0"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growth&#10;&#10;Description automatically generated with medium confidence">
            <a:extLst>
              <a:ext uri="{FF2B5EF4-FFF2-40B4-BE49-F238E27FC236}">
                <a16:creationId xmlns:a16="http://schemas.microsoft.com/office/drawing/2014/main" id="{3D711ACA-E302-6E58-D10E-D175CA78776D}"/>
              </a:ext>
            </a:extLst>
          </p:cNvPr>
          <p:cNvPicPr>
            <a:picLocks noGrp="1" noChangeAspect="1"/>
          </p:cNvPicPr>
          <p:nvPr>
            <p:ph idx="1"/>
          </p:nvPr>
        </p:nvPicPr>
        <p:blipFill>
          <a:blip r:embed="rId3"/>
          <a:stretch>
            <a:fillRect/>
          </a:stretch>
        </p:blipFill>
        <p:spPr>
          <a:xfrm>
            <a:off x="1184224" y="168639"/>
            <a:ext cx="9129010" cy="6520722"/>
          </a:xfrm>
        </p:spPr>
      </p:pic>
    </p:spTree>
    <p:extLst>
      <p:ext uri="{BB962C8B-B14F-4D97-AF65-F5344CB8AC3E}">
        <p14:creationId xmlns:p14="http://schemas.microsoft.com/office/powerpoint/2010/main" val="398646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DAB89CE-4355-A767-B172-49BD24B2B688}"/>
              </a:ext>
            </a:extLst>
          </p:cNvPr>
          <p:cNvPicPr>
            <a:picLocks noGrp="1" noChangeAspect="1"/>
          </p:cNvPicPr>
          <p:nvPr>
            <p:ph idx="1"/>
          </p:nvPr>
        </p:nvPicPr>
        <p:blipFill>
          <a:blip r:embed="rId3"/>
          <a:stretch>
            <a:fillRect/>
          </a:stretch>
        </p:blipFill>
        <p:spPr>
          <a:xfrm>
            <a:off x="385951" y="166115"/>
            <a:ext cx="11420098" cy="6525770"/>
          </a:xfrm>
        </p:spPr>
      </p:pic>
    </p:spTree>
    <p:extLst>
      <p:ext uri="{BB962C8B-B14F-4D97-AF65-F5344CB8AC3E}">
        <p14:creationId xmlns:p14="http://schemas.microsoft.com/office/powerpoint/2010/main" val="226288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arctic&#10;&#10;Description automatically generated">
            <a:extLst>
              <a:ext uri="{FF2B5EF4-FFF2-40B4-BE49-F238E27FC236}">
                <a16:creationId xmlns:a16="http://schemas.microsoft.com/office/drawing/2014/main" id="{14562684-7E33-FE6D-DB9C-B593959D1092}"/>
              </a:ext>
            </a:extLst>
          </p:cNvPr>
          <p:cNvPicPr>
            <a:picLocks noChangeAspect="1"/>
          </p:cNvPicPr>
          <p:nvPr/>
        </p:nvPicPr>
        <p:blipFill>
          <a:blip r:embed="rId3"/>
          <a:srcRect l="15115" t="3870" r="18259"/>
          <a:stretch/>
        </p:blipFill>
        <p:spPr>
          <a:xfrm>
            <a:off x="2531134" y="0"/>
            <a:ext cx="7129732" cy="6858000"/>
          </a:xfrm>
          <a:prstGeom prst="rect">
            <a:avLst/>
          </a:prstGeom>
        </p:spPr>
      </p:pic>
    </p:spTree>
    <p:extLst>
      <p:ext uri="{BB962C8B-B14F-4D97-AF65-F5344CB8AC3E}">
        <p14:creationId xmlns:p14="http://schemas.microsoft.com/office/powerpoint/2010/main" val="16403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49314-3C12-11E7-7828-7A42C0330415}"/>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1268096-50B6-4FF7-4A33-CA256FF8CB2B}"/>
              </a:ext>
            </a:extLst>
          </p:cNvPr>
          <p:cNvGrpSpPr/>
          <p:nvPr/>
        </p:nvGrpSpPr>
        <p:grpSpPr>
          <a:xfrm>
            <a:off x="886934" y="95034"/>
            <a:ext cx="5756335" cy="6172612"/>
            <a:chOff x="886934" y="95034"/>
            <a:chExt cx="5756335" cy="6172612"/>
          </a:xfrm>
        </p:grpSpPr>
        <p:pic>
          <p:nvPicPr>
            <p:cNvPr id="5" name="Picture 4" descr="A computer screen capture&#10;&#10;Description automatically generated with medium confidence">
              <a:extLst>
                <a:ext uri="{FF2B5EF4-FFF2-40B4-BE49-F238E27FC236}">
                  <a16:creationId xmlns:a16="http://schemas.microsoft.com/office/drawing/2014/main" id="{3CFF36AB-CBBA-6A3D-3B0F-7473828F8DF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1916" b="74530" l="15075" r="79688">
                          <a14:foregroundMark x1="19473" y1="52775" x2="19473" y2="52775"/>
                          <a14:foregroundMark x1="16696" y1="56132" x2="16696" y2="56132"/>
                          <a14:foregroundMark x1="53588" y1="74530" x2="53588" y2="74530"/>
                          <a14:foregroundMark x1="79716" y1="65533" x2="79716" y2="65533"/>
                          <a14:foregroundMark x1="15104" y1="52193" x2="15104" y2="52193"/>
                          <a14:foregroundMark x1="50579" y1="31916" x2="50579" y2="31916"/>
                        </a14:backgroundRemoval>
                      </a14:imgEffect>
                    </a14:imgLayer>
                  </a14:imgProps>
                </a:ext>
              </a:extLst>
            </a:blip>
            <a:srcRect l="14259" t="27472" r="15093" b="22683"/>
            <a:stretch/>
          </p:blipFill>
          <p:spPr>
            <a:xfrm flipH="1">
              <a:off x="4576662" y="5394340"/>
              <a:ext cx="2066607" cy="873306"/>
            </a:xfrm>
            <a:prstGeom prst="rect">
              <a:avLst/>
            </a:prstGeom>
          </p:spPr>
        </p:pic>
        <p:pic>
          <p:nvPicPr>
            <p:cNvPr id="6" name="Picture 2" descr="Wild Caught Salmon Caviar Roe Fish Eggs">
              <a:hlinkClick r:id="rId5" tooltip="Wild Caught Salmon Caviar Roe Fish Eggs"/>
              <a:extLst>
                <a:ext uri="{FF2B5EF4-FFF2-40B4-BE49-F238E27FC236}">
                  <a16:creationId xmlns:a16="http://schemas.microsoft.com/office/drawing/2014/main" id="{4F601A37-AF8C-9238-D674-368D2493783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95415" y="95034"/>
              <a:ext cx="1247987" cy="1247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ish in the water&#10;&#10;Description automatically generated">
              <a:extLst>
                <a:ext uri="{FF2B5EF4-FFF2-40B4-BE49-F238E27FC236}">
                  <a16:creationId xmlns:a16="http://schemas.microsoft.com/office/drawing/2014/main" id="{D4E54055-C66B-FBF2-2993-12A5118A09BD}"/>
                </a:ext>
              </a:extLst>
            </p:cNvPr>
            <p:cNvPicPr>
              <a:picLocks noChangeAspect="1"/>
            </p:cNvPicPr>
            <p:nvPr/>
          </p:nvPicPr>
          <p:blipFill>
            <a:blip r:embed="rId8"/>
            <a:srcRect l="25182" t="42495" r="28062" b="43743"/>
            <a:stretch/>
          </p:blipFill>
          <p:spPr>
            <a:xfrm flipH="1">
              <a:off x="4536085" y="1651819"/>
              <a:ext cx="1917724" cy="890358"/>
            </a:xfrm>
            <a:prstGeom prst="rect">
              <a:avLst/>
            </a:prstGeom>
          </p:spPr>
        </p:pic>
        <p:pic>
          <p:nvPicPr>
            <p:cNvPr id="8" name="Picture 7">
              <a:extLst>
                <a:ext uri="{FF2B5EF4-FFF2-40B4-BE49-F238E27FC236}">
                  <a16:creationId xmlns:a16="http://schemas.microsoft.com/office/drawing/2014/main" id="{871447D2-4A42-F89B-8836-59E8FE74982A}"/>
                </a:ext>
              </a:extLst>
            </p:cNvPr>
            <p:cNvPicPr>
              <a:picLocks noChangeAspect="1"/>
            </p:cNvPicPr>
            <p:nvPr/>
          </p:nvPicPr>
          <p:blipFill>
            <a:blip r:embed="rId9"/>
            <a:stretch>
              <a:fillRect/>
            </a:stretch>
          </p:blipFill>
          <p:spPr>
            <a:xfrm flipH="1">
              <a:off x="4581116" y="3298787"/>
              <a:ext cx="2006900" cy="1251399"/>
            </a:xfrm>
            <a:prstGeom prst="rect">
              <a:avLst/>
            </a:prstGeom>
          </p:spPr>
        </p:pic>
        <p:cxnSp>
          <p:nvCxnSpPr>
            <p:cNvPr id="13" name="Straight Arrow Connector 12">
              <a:extLst>
                <a:ext uri="{FF2B5EF4-FFF2-40B4-BE49-F238E27FC236}">
                  <a16:creationId xmlns:a16="http://schemas.microsoft.com/office/drawing/2014/main" id="{EDA8812F-EC46-19D3-AAF1-C462636DA675}"/>
                </a:ext>
              </a:extLst>
            </p:cNvPr>
            <p:cNvCxnSpPr>
              <a:cxnSpLocks/>
            </p:cNvCxnSpPr>
            <p:nvPr/>
          </p:nvCxnSpPr>
          <p:spPr>
            <a:xfrm>
              <a:off x="5660765" y="1207412"/>
              <a:ext cx="0" cy="623863"/>
            </a:xfrm>
            <a:prstGeom prst="straightConnector1">
              <a:avLst/>
            </a:prstGeom>
            <a:ln w="57150">
              <a:solidFill>
                <a:srgbClr val="EAAB0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2EFFC6D-3476-AD7A-4DD0-2F5AB0FB2CBC}"/>
                </a:ext>
              </a:extLst>
            </p:cNvPr>
            <p:cNvCxnSpPr>
              <a:cxnSpLocks/>
            </p:cNvCxnSpPr>
            <p:nvPr/>
          </p:nvCxnSpPr>
          <p:spPr>
            <a:xfrm>
              <a:off x="5660765" y="2721633"/>
              <a:ext cx="0" cy="623863"/>
            </a:xfrm>
            <a:prstGeom prst="straightConnector1">
              <a:avLst/>
            </a:prstGeom>
            <a:ln w="57150">
              <a:solidFill>
                <a:srgbClr val="2D9D9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87A189E-7488-2334-9442-1AD33F8E248E}"/>
                </a:ext>
              </a:extLst>
            </p:cNvPr>
            <p:cNvCxnSpPr>
              <a:cxnSpLocks/>
            </p:cNvCxnSpPr>
            <p:nvPr/>
          </p:nvCxnSpPr>
          <p:spPr>
            <a:xfrm>
              <a:off x="5660765" y="4448833"/>
              <a:ext cx="0" cy="62386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8D6FB24-1F11-FFAD-E64D-F503FD4BD520}"/>
                </a:ext>
              </a:extLst>
            </p:cNvPr>
            <p:cNvCxnSpPr>
              <a:cxnSpLocks/>
            </p:cNvCxnSpPr>
            <p:nvPr/>
          </p:nvCxnSpPr>
          <p:spPr>
            <a:xfrm flipH="1">
              <a:off x="3680874" y="4687782"/>
              <a:ext cx="1509746" cy="0"/>
            </a:xfrm>
            <a:prstGeom prst="line">
              <a:avLst/>
            </a:prstGeom>
            <a:solidFill>
              <a:schemeClr val="tx1"/>
            </a:solidFill>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5A07227-EBBB-CFE7-D39D-0BC4C6D24C0B}"/>
                </a:ext>
              </a:extLst>
            </p:cNvPr>
            <p:cNvSpPr txBox="1"/>
            <p:nvPr/>
          </p:nvSpPr>
          <p:spPr>
            <a:xfrm>
              <a:off x="886934" y="3390007"/>
              <a:ext cx="2753282"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4.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h,a</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Terminal</a:t>
              </a:r>
              <a:r>
                <a:rPr lang="en-US" sz="1500" b="1" dirty="0">
                  <a:solidFill>
                    <a:schemeClr val="accent2">
                      <a:lumMod val="75000"/>
                    </a:schemeClr>
                  </a:solidFill>
                  <a:latin typeface="Calibri" panose="020F0502020204030204" pitchFamily="34" charset="0"/>
                  <a:cs typeface="Calibri" panose="020F0502020204030204" pitchFamily="34" charset="0"/>
                </a:rPr>
                <a:t> </a:t>
              </a:r>
              <a:r>
                <a:rPr lang="en-US" sz="1500" b="1" dirty="0">
                  <a:latin typeface="Calibri" panose="020F0502020204030204" pitchFamily="34" charset="0"/>
                  <a:cs typeface="Calibri" panose="020F0502020204030204" pitchFamily="34" charset="0"/>
                </a:rPr>
                <a:t>Harvest abundance</a:t>
              </a:r>
            </a:p>
            <a:p>
              <a:r>
                <a:rPr lang="en-US" sz="1400" dirty="0">
                  <a:latin typeface="Calibri" panose="020F0502020204030204" pitchFamily="34" charset="0"/>
                  <a:cs typeface="Calibri" panose="020F0502020204030204" pitchFamily="34" charset="0"/>
                </a:rPr>
                <a:t>ADFG, Fleischman &amp; Borba 2009</a:t>
              </a:r>
            </a:p>
          </p:txBody>
        </p:sp>
        <p:sp>
          <p:nvSpPr>
            <p:cNvPr id="25" name="Title 1">
              <a:extLst>
                <a:ext uri="{FF2B5EF4-FFF2-40B4-BE49-F238E27FC236}">
                  <a16:creationId xmlns:a16="http://schemas.microsoft.com/office/drawing/2014/main" id="{A59639DA-A530-4D3F-E4C6-5A8488F3B623}"/>
                </a:ext>
              </a:extLst>
            </p:cNvPr>
            <p:cNvSpPr txBox="1">
              <a:spLocks/>
            </p:cNvSpPr>
            <p:nvPr/>
          </p:nvSpPr>
          <p:spPr>
            <a:xfrm>
              <a:off x="3444972" y="659427"/>
              <a:ext cx="2117791" cy="7870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Calibri" panose="020F0502020204030204" pitchFamily="34" charset="0"/>
                  <a:cs typeface="Calibri" panose="020F0502020204030204" pitchFamily="34" charset="0"/>
                </a:rPr>
                <a:t>1.N</a:t>
              </a:r>
              <a:r>
                <a:rPr lang="en-US" sz="2000" b="1" baseline="-25000" dirty="0">
                  <a:latin typeface="Calibri" panose="020F0502020204030204" pitchFamily="34" charset="0"/>
                  <a:cs typeface="Calibri" panose="020F0502020204030204" pitchFamily="34" charset="0"/>
                </a:rPr>
                <a:t>t,s=e</a:t>
              </a:r>
              <a:r>
                <a:rPr lang="en-US" sz="2000" b="1" dirty="0">
                  <a:latin typeface="Calibri" panose="020F0502020204030204" pitchFamily="34" charset="0"/>
                  <a:cs typeface="Calibri" panose="020F0502020204030204" pitchFamily="34" charset="0"/>
                </a:rPr>
                <a:t> </a:t>
              </a:r>
            </a:p>
            <a:p>
              <a:r>
                <a:rPr lang="en-US" sz="1500" b="1" dirty="0">
                  <a:latin typeface="Calibri" panose="020F0502020204030204" pitchFamily="34" charset="0"/>
                  <a:cs typeface="Calibri" panose="020F0502020204030204" pitchFamily="34" charset="0"/>
                </a:rPr>
                <a:t>Egg Abundance</a:t>
              </a:r>
            </a:p>
          </p:txBody>
        </p:sp>
        <p:sp>
          <p:nvSpPr>
            <p:cNvPr id="26" name="TextBox 25">
              <a:extLst>
                <a:ext uri="{FF2B5EF4-FFF2-40B4-BE49-F238E27FC236}">
                  <a16:creationId xmlns:a16="http://schemas.microsoft.com/office/drawing/2014/main" id="{E6C0B42F-A270-666E-666A-C055F839580A}"/>
                </a:ext>
              </a:extLst>
            </p:cNvPr>
            <p:cNvSpPr txBox="1"/>
            <p:nvPr/>
          </p:nvSpPr>
          <p:spPr>
            <a:xfrm>
              <a:off x="2761953" y="2826375"/>
              <a:ext cx="2753283" cy="846386"/>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3.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m,a</a:t>
              </a:r>
              <a:endParaRPr lang="en-US" sz="20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Total Return Abundance</a:t>
              </a:r>
            </a:p>
            <a:p>
              <a:r>
                <a:rPr lang="en-US" sz="1400" dirty="0">
                  <a:latin typeface="Calibri" panose="020F0502020204030204" pitchFamily="34" charset="0"/>
                  <a:cs typeface="Calibri" panose="020F0502020204030204" pitchFamily="34" charset="0"/>
                </a:rPr>
                <a:t> ADFG, Fleischman &amp; Borba 2009</a:t>
              </a:r>
            </a:p>
          </p:txBody>
        </p:sp>
        <p:pic>
          <p:nvPicPr>
            <p:cNvPr id="27" name="Picture 26">
              <a:extLst>
                <a:ext uri="{FF2B5EF4-FFF2-40B4-BE49-F238E27FC236}">
                  <a16:creationId xmlns:a16="http://schemas.microsoft.com/office/drawing/2014/main" id="{D7E26C8A-D8FA-F920-03DF-E54AB467EB87}"/>
                </a:ext>
              </a:extLst>
            </p:cNvPr>
            <p:cNvPicPr>
              <a:picLocks noChangeAspect="1"/>
            </p:cNvPicPr>
            <p:nvPr/>
          </p:nvPicPr>
          <p:blipFill>
            <a:blip r:embed="rId9"/>
            <a:stretch>
              <a:fillRect/>
            </a:stretch>
          </p:blipFill>
          <p:spPr>
            <a:xfrm>
              <a:off x="1214216" y="3967984"/>
              <a:ext cx="2149270" cy="1251399"/>
            </a:xfrm>
            <a:prstGeom prst="rect">
              <a:avLst/>
            </a:prstGeom>
          </p:spPr>
        </p:pic>
        <p:sp>
          <p:nvSpPr>
            <p:cNvPr id="29" name="Triangle 28">
              <a:extLst>
                <a:ext uri="{FF2B5EF4-FFF2-40B4-BE49-F238E27FC236}">
                  <a16:creationId xmlns:a16="http://schemas.microsoft.com/office/drawing/2014/main" id="{A6592FFB-31CC-3024-26DA-D45A23549D61}"/>
                </a:ext>
              </a:extLst>
            </p:cNvPr>
            <p:cNvSpPr/>
            <p:nvPr/>
          </p:nvSpPr>
          <p:spPr>
            <a:xfrm rot="16200000">
              <a:off x="3466667" y="4559437"/>
              <a:ext cx="340447" cy="246052"/>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C66C8B4-FA56-A2E5-A4B8-1E27B7C2DB83}"/>
                </a:ext>
              </a:extLst>
            </p:cNvPr>
            <p:cNvSpPr txBox="1"/>
            <p:nvPr/>
          </p:nvSpPr>
          <p:spPr>
            <a:xfrm>
              <a:off x="1601375" y="1553145"/>
              <a:ext cx="3913860" cy="1323439"/>
            </a:xfrm>
            <a:prstGeom prst="rect">
              <a:avLst/>
            </a:prstGeom>
            <a:noFill/>
          </p:spPr>
          <p:txBody>
            <a:bodyPr wrap="square">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2. N</a:t>
              </a:r>
              <a:r>
                <a:rPr lang="en-US" sz="2000" b="1" baseline="-25000" dirty="0">
                  <a:solidFill>
                    <a:schemeClr val="accent2">
                      <a:lumMod val="75000"/>
                    </a:schemeClr>
                  </a:solidFill>
                  <a:latin typeface="Calibri" panose="020F0502020204030204" pitchFamily="34" charset="0"/>
                  <a:cs typeface="Calibri" panose="020F0502020204030204" pitchFamily="34" charset="0"/>
                </a:rPr>
                <a:t>t+1,s=j</a:t>
              </a:r>
              <a:endParaRPr lang="en-US" sz="1500" b="1"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Abundance end of first summer at sea</a:t>
              </a:r>
            </a:p>
            <a:p>
              <a:r>
                <a:rPr lang="en-US" sz="1400" dirty="0">
                  <a:latin typeface="Calibri Light" panose="020F0302020204030204" pitchFamily="34" charset="0"/>
                  <a:cs typeface="Calibri Light" panose="020F0302020204030204" pitchFamily="34" charset="0"/>
                </a:rPr>
                <a:t>Northern Bering Sea surveys  (Figure 1)</a:t>
              </a:r>
            </a:p>
            <a:p>
              <a:r>
                <a:rPr lang="en-US" sz="1400" dirty="0">
                  <a:latin typeface="Calibri Light" panose="020F0302020204030204" pitchFamily="34" charset="0"/>
                  <a:cs typeface="Calibri Light" panose="020F0302020204030204" pitchFamily="34" charset="0"/>
                </a:rPr>
                <a:t>NOAA/ADFG, Modeled Index: Cunningham et al.)</a:t>
              </a:r>
            </a:p>
            <a:p>
              <a:endParaRPr lang="en-US" sz="15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B3477C2-6E34-9FAC-6B45-016F8284046B}"/>
                </a:ext>
              </a:extLst>
            </p:cNvPr>
            <p:cNvSpPr txBox="1"/>
            <p:nvPr/>
          </p:nvSpPr>
          <p:spPr>
            <a:xfrm>
              <a:off x="1866256" y="5390483"/>
              <a:ext cx="4173588" cy="877163"/>
            </a:xfrm>
            <a:prstGeom prst="rect">
              <a:avLst/>
            </a:prstGeom>
            <a:noFill/>
          </p:spPr>
          <p:txBody>
            <a:bodyPr wrap="square" rtlCol="0">
              <a:spAutoFit/>
            </a:bodyPr>
            <a:lstStyle/>
            <a:p>
              <a:r>
                <a:rPr lang="en-US" sz="2000" b="1" dirty="0">
                  <a:solidFill>
                    <a:schemeClr val="accent2">
                      <a:lumMod val="75000"/>
                    </a:schemeClr>
                  </a:solidFill>
                  <a:latin typeface="Calibri" panose="020F0502020204030204" pitchFamily="34" charset="0"/>
                  <a:cs typeface="Calibri" panose="020F0502020204030204" pitchFamily="34" charset="0"/>
                </a:rPr>
                <a:t>5. N</a:t>
              </a:r>
              <a:r>
                <a:rPr lang="en-US" sz="2000" b="1" baseline="-25000" dirty="0">
                  <a:solidFill>
                    <a:schemeClr val="accent2">
                      <a:lumMod val="75000"/>
                    </a:schemeClr>
                  </a:solidFill>
                  <a:latin typeface="Calibri" panose="020F0502020204030204" pitchFamily="34" charset="0"/>
                  <a:cs typeface="Calibri" panose="020F0502020204030204" pitchFamily="34" charset="0"/>
                </a:rPr>
                <a:t>t+a+1,s=</a:t>
              </a:r>
              <a:r>
                <a:rPr lang="en-US" sz="2000" b="1" baseline="-25000" dirty="0" err="1">
                  <a:solidFill>
                    <a:schemeClr val="accent2">
                      <a:lumMod val="75000"/>
                    </a:schemeClr>
                  </a:solidFill>
                  <a:latin typeface="Calibri" panose="020F0502020204030204" pitchFamily="34" charset="0"/>
                  <a:cs typeface="Calibri" panose="020F0502020204030204" pitchFamily="34" charset="0"/>
                </a:rPr>
                <a:t>s,a</a:t>
              </a:r>
              <a:endParaRPr lang="en-US" sz="2000" b="1" baseline="-25000" dirty="0">
                <a:solidFill>
                  <a:schemeClr val="accent2">
                    <a:lumMod val="75000"/>
                  </a:schemeClr>
                </a:solidFill>
                <a:latin typeface="Calibri" panose="020F0502020204030204" pitchFamily="34" charset="0"/>
                <a:cs typeface="Calibri" panose="020F0502020204030204" pitchFamily="34" charset="0"/>
              </a:endParaRPr>
            </a:p>
            <a:p>
              <a:r>
                <a:rPr lang="en-US" sz="1500" b="1" dirty="0">
                  <a:latin typeface="Calibri" panose="020F0502020204030204" pitchFamily="34" charset="0"/>
                  <a:cs typeface="Calibri" panose="020F0502020204030204" pitchFamily="34" charset="0"/>
                </a:rPr>
                <a:t>Spawner Abundance</a:t>
              </a:r>
            </a:p>
            <a:p>
              <a:r>
                <a:rPr lang="en-US" sz="1400" dirty="0">
                  <a:latin typeface="Calibri" panose="020F0502020204030204" pitchFamily="34" charset="0"/>
                  <a:cs typeface="Calibri" panose="020F0502020204030204" pitchFamily="34" charset="0"/>
                </a:rPr>
                <a:t>ADFG, Fleischman &amp; Borba 2009</a:t>
              </a:r>
            </a:p>
          </p:txBody>
        </p:sp>
        <p:sp>
          <p:nvSpPr>
            <p:cNvPr id="36" name="TextBox 35">
              <a:extLst>
                <a:ext uri="{FF2B5EF4-FFF2-40B4-BE49-F238E27FC236}">
                  <a16:creationId xmlns:a16="http://schemas.microsoft.com/office/drawing/2014/main" id="{5A16426C-98C1-407F-94D4-E3B1240C68EA}"/>
                </a:ext>
              </a:extLst>
            </p:cNvPr>
            <p:cNvSpPr txBox="1"/>
            <p:nvPr/>
          </p:nvSpPr>
          <p:spPr>
            <a:xfrm>
              <a:off x="1005027" y="5085977"/>
              <a:ext cx="1503801" cy="400110"/>
            </a:xfrm>
            <a:prstGeom prst="rect">
              <a:avLst/>
            </a:prstGeom>
            <a:noFill/>
          </p:spPr>
          <p:txBody>
            <a:bodyPr wrap="square">
              <a:spAutoFit/>
            </a:bodyPr>
            <a:lstStyle/>
            <a:p>
              <a:r>
                <a:rPr lang="en-US" sz="2000" i="1" dirty="0">
                  <a:latin typeface="Calibri" panose="020F0502020204030204" pitchFamily="34" charset="0"/>
                  <a:cs typeface="Calibri" panose="020F0502020204030204" pitchFamily="34" charset="0"/>
                </a:rPr>
                <a:t>Spawning</a:t>
              </a:r>
            </a:p>
          </p:txBody>
        </p:sp>
      </p:grpSp>
      <p:sp>
        <p:nvSpPr>
          <p:cNvPr id="44" name="Arc 43">
            <a:extLst>
              <a:ext uri="{FF2B5EF4-FFF2-40B4-BE49-F238E27FC236}">
                <a16:creationId xmlns:a16="http://schemas.microsoft.com/office/drawing/2014/main" id="{F4053C55-A63B-22F4-EB1E-F548B2E9A557}"/>
              </a:ext>
            </a:extLst>
          </p:cNvPr>
          <p:cNvSpPr/>
          <p:nvPr/>
        </p:nvSpPr>
        <p:spPr>
          <a:xfrm rot="5400000" flipV="1">
            <a:off x="-512830" y="1846333"/>
            <a:ext cx="4810259" cy="3200400"/>
          </a:xfrm>
          <a:prstGeom prst="arc">
            <a:avLst>
              <a:gd name="adj1" fmla="val 10972945"/>
              <a:gd name="adj2" fmla="val 21583212"/>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riangle 44">
            <a:extLst>
              <a:ext uri="{FF2B5EF4-FFF2-40B4-BE49-F238E27FC236}">
                <a16:creationId xmlns:a16="http://schemas.microsoft.com/office/drawing/2014/main" id="{AFBE43FA-51B6-D50C-6D67-EFA6A3ACE679}"/>
              </a:ext>
            </a:extLst>
          </p:cNvPr>
          <p:cNvSpPr/>
          <p:nvPr/>
        </p:nvSpPr>
        <p:spPr>
          <a:xfrm rot="5400000">
            <a:off x="2933732" y="952498"/>
            <a:ext cx="300564" cy="167741"/>
          </a:xfrm>
          <a:prstGeom prst="triangl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7" name="Straight Connector 46">
            <a:extLst>
              <a:ext uri="{FF2B5EF4-FFF2-40B4-BE49-F238E27FC236}">
                <a16:creationId xmlns:a16="http://schemas.microsoft.com/office/drawing/2014/main" id="{769A2115-C10C-0750-AF77-C6DD6321DBE9}"/>
              </a:ext>
            </a:extLst>
          </p:cNvPr>
          <p:cNvCxnSpPr>
            <a:cxnSpLocks/>
          </p:cNvCxnSpPr>
          <p:nvPr/>
        </p:nvCxnSpPr>
        <p:spPr>
          <a:xfrm>
            <a:off x="1815456" y="1047194"/>
            <a:ext cx="11709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C93A614C-B75C-CEA9-10B2-46BD64A1813E}"/>
              </a:ext>
            </a:extLst>
          </p:cNvPr>
          <p:cNvGrpSpPr/>
          <p:nvPr/>
        </p:nvGrpSpPr>
        <p:grpSpPr>
          <a:xfrm>
            <a:off x="6608736" y="957996"/>
            <a:ext cx="5552756" cy="3323987"/>
            <a:chOff x="6566178" y="251283"/>
            <a:chExt cx="5626137" cy="3323987"/>
          </a:xfrm>
        </p:grpSpPr>
        <p:sp>
          <p:nvSpPr>
            <p:cNvPr id="56" name="Hexagon 55">
              <a:extLst>
                <a:ext uri="{FF2B5EF4-FFF2-40B4-BE49-F238E27FC236}">
                  <a16:creationId xmlns:a16="http://schemas.microsoft.com/office/drawing/2014/main" id="{A3872610-6B8A-6134-A6C3-80B1113CA8C1}"/>
                </a:ext>
              </a:extLst>
            </p:cNvPr>
            <p:cNvSpPr/>
            <p:nvPr/>
          </p:nvSpPr>
          <p:spPr>
            <a:xfrm>
              <a:off x="6566178" y="251283"/>
              <a:ext cx="5626137" cy="2330650"/>
            </a:xfrm>
            <a:prstGeom prst="hexagon">
              <a:avLst>
                <a:gd name="adj" fmla="val 12133"/>
                <a:gd name="vf" fmla="val 115470"/>
              </a:avLst>
            </a:prstGeom>
            <a:solidFill>
              <a:srgbClr val="EAAB01">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272FDBF-61B9-D85A-8895-5796603A9B66}"/>
                </a:ext>
              </a:extLst>
            </p:cNvPr>
            <p:cNvSpPr txBox="1"/>
            <p:nvPr/>
          </p:nvSpPr>
          <p:spPr>
            <a:xfrm>
              <a:off x="6991818" y="251283"/>
              <a:ext cx="5164136" cy="3323987"/>
            </a:xfrm>
            <a:prstGeom prst="rect">
              <a:avLst/>
            </a:prstGeom>
            <a:noFill/>
          </p:spPr>
          <p:txBody>
            <a:bodyPr wrap="square">
              <a:spAutoFit/>
            </a:bodyPr>
            <a:lstStyle/>
            <a:p>
              <a:r>
                <a:rPr lang="en-US" sz="1500" u="none" strike="noStrike" dirty="0">
                  <a:effectLst/>
                  <a:latin typeface="Calibri Light" panose="020F0302020204030204" pitchFamily="34" charset="0"/>
                  <a:cs typeface="Calibri Light" panose="020F0302020204030204" pitchFamily="34" charset="0"/>
                </a:rPr>
                <a:t>1.</a:t>
              </a:r>
              <a:r>
                <a:rPr lang="en-US" sz="1500" dirty="0">
                  <a:latin typeface="Calibri Light" panose="020F0302020204030204" pitchFamily="34" charset="0"/>
                  <a:cs typeface="Calibri Light" panose="020F0302020204030204" pitchFamily="34" charset="0"/>
                </a:rPr>
                <a:t> Mean Spawner Size</a:t>
              </a:r>
            </a:p>
            <a:p>
              <a:r>
                <a:rPr lang="en-US" sz="1500" dirty="0">
                  <a:latin typeface="Calibri Light" panose="020F0302020204030204" pitchFamily="34" charset="0"/>
                  <a:cs typeface="Calibri Light" panose="020F0302020204030204" pitchFamily="34" charset="0"/>
                </a:rPr>
                <a:t>	ADFG Age Sex Length Database, </a:t>
              </a:r>
              <a:r>
                <a:rPr lang="en-US" sz="1500" dirty="0" err="1">
                  <a:latin typeface="Calibri Light" panose="020F0302020204030204" pitchFamily="34" charset="0"/>
                  <a:cs typeface="Calibri Light" panose="020F0302020204030204" pitchFamily="34" charset="0"/>
                </a:rPr>
                <a:t>Oke</a:t>
              </a:r>
              <a:r>
                <a:rPr lang="en-US" sz="1500" dirty="0">
                  <a:latin typeface="Calibri Light" panose="020F0302020204030204" pitchFamily="34" charset="0"/>
                  <a:cs typeface="Calibri Light" panose="020F0302020204030204" pitchFamily="34" charset="0"/>
                </a:rPr>
                <a:t> et al 2020</a:t>
              </a:r>
              <a:r>
                <a:rPr lang="en-US" sz="1500" u="none" strike="noStrike" dirty="0">
                  <a:effectLst/>
                  <a:latin typeface="Calibri Light" panose="020F0302020204030204" pitchFamily="34" charset="0"/>
                  <a:cs typeface="Calibri Light" panose="020F0302020204030204" pitchFamily="34" charset="0"/>
                </a:rPr>
                <a:t> </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2. Fall Snow Depth  </a:t>
              </a:r>
            </a:p>
            <a:p>
              <a:r>
                <a:rPr lang="en-US" sz="1500" dirty="0">
                  <a:latin typeface="Calibri Light" panose="020F0302020204030204" pitchFamily="34" charset="0"/>
                  <a:cs typeface="Calibri Light" panose="020F0302020204030204" pitchFamily="34" charset="0"/>
                </a:rPr>
                <a:t>	Alaska Climate Research Center,</a:t>
              </a:r>
              <a:r>
                <a:rPr lang="en-US" sz="1500" u="none" strike="noStrike" dirty="0">
                  <a:effectLst/>
                  <a:latin typeface="Calibri Light" panose="020F0302020204030204" pitchFamily="34" charset="0"/>
                  <a:cs typeface="Calibri Light" panose="020F0302020204030204" pitchFamily="34" charset="0"/>
                </a:rPr>
                <a:t> Circle, AK</a:t>
              </a:r>
              <a:r>
                <a:rPr lang="en-US" sz="1500" dirty="0">
                  <a:latin typeface="Calibri Light" panose="020F0302020204030204" pitchFamily="34" charset="0"/>
                  <a:cs typeface="Calibri Light" panose="020F0302020204030204" pitchFamily="34" charset="0"/>
                </a:rPr>
                <a:t> – Figure 1</a:t>
              </a:r>
              <a:endParaRPr lang="en-US" sz="1500" u="none" strike="noStrike" dirty="0">
                <a:effectLst/>
                <a:latin typeface="Calibri Light" panose="020F0302020204030204" pitchFamily="34" charset="0"/>
                <a:cs typeface="Calibri Light" panose="020F0302020204030204" pitchFamily="34" charset="0"/>
              </a:endParaRPr>
            </a:p>
            <a:p>
              <a:pPr rtl="0">
                <a:spcBef>
                  <a:spcPts val="0"/>
                </a:spcBef>
                <a:spcAft>
                  <a:spcPts val="0"/>
                </a:spcAft>
              </a:pPr>
              <a:r>
                <a:rPr lang="en-US" sz="1500" dirty="0">
                  <a:latin typeface="Calibri Light" panose="020F0302020204030204" pitchFamily="34" charset="0"/>
                  <a:cs typeface="Calibri Light" panose="020F0302020204030204" pitchFamily="34" charset="0"/>
                </a:rPr>
                <a:t>3. </a:t>
              </a:r>
              <a:r>
                <a:rPr lang="en-US" sz="1500" u="none" strike="noStrike" dirty="0">
                  <a:effectLst/>
                  <a:latin typeface="Calibri Light" panose="020F0302020204030204" pitchFamily="34" charset="0"/>
                  <a:cs typeface="Calibri Light" panose="020F0302020204030204" pitchFamily="34" charset="0"/>
                </a:rPr>
                <a:t>Yukon river mainstem flow rate </a:t>
              </a:r>
            </a:p>
            <a:p>
              <a:r>
                <a:rPr lang="en-US" sz="1500" dirty="0">
                  <a:latin typeface="Calibri Light" panose="020F0302020204030204" pitchFamily="34" charset="0"/>
                  <a:cs typeface="Calibri Light" panose="020F0302020204030204" pitchFamily="34" charset="0"/>
                </a:rPr>
                <a:t>	USGS, Pilot Station – Figure 1</a:t>
              </a:r>
            </a:p>
            <a:p>
              <a:r>
                <a:rPr lang="en-US" sz="1500" dirty="0">
                  <a:latin typeface="Calibri Light" panose="020F0302020204030204" pitchFamily="34" charset="0"/>
                  <a:cs typeface="Calibri Light" panose="020F0302020204030204" pitchFamily="34" charset="0"/>
                </a:rPr>
                <a:t>4. N Bering Sea Summer Cumulative Degree Days </a:t>
              </a:r>
            </a:p>
            <a:p>
              <a:r>
                <a:rPr lang="en-US" sz="1500" dirty="0">
                  <a:latin typeface="Calibri Light" panose="020F0302020204030204" pitchFamily="34" charset="0"/>
                  <a:cs typeface="Calibri Light" panose="020F0302020204030204" pitchFamily="34" charset="0"/>
                </a:rPr>
                <a:t>	AKFIN, NOAA -– Figure 1</a:t>
              </a:r>
            </a:p>
            <a:p>
              <a:r>
                <a:rPr lang="en-US" sz="1500" dirty="0">
                  <a:latin typeface="Calibri Light" panose="020F0302020204030204" pitchFamily="34" charset="0"/>
                  <a:cs typeface="Calibri Light" panose="020F0302020204030204" pitchFamily="34" charset="0"/>
                </a:rPr>
                <a:t>5. EBS Pollock Recruitment Index</a:t>
              </a:r>
            </a:p>
            <a:p>
              <a:r>
                <a:rPr lang="en-US" sz="1500" dirty="0">
                  <a:latin typeface="Calibri Light" panose="020F0302020204030204" pitchFamily="34" charset="0"/>
                  <a:cs typeface="Calibri Light" panose="020F0302020204030204" pitchFamily="34" charset="0"/>
                </a:rPr>
                <a:t>	Ianelli et al. 2024 </a:t>
              </a:r>
            </a:p>
            <a:p>
              <a:pPr marL="171450" indent="-171450">
                <a:buFontTx/>
                <a:buChar char="-"/>
              </a:pPr>
              <a:endParaRPr lang="en-US" sz="1500" dirty="0">
                <a:latin typeface="Calibri Light" panose="020F0302020204030204" pitchFamily="34" charset="0"/>
                <a:cs typeface="Calibri Light" panose="020F0302020204030204" pitchFamily="34" charset="0"/>
              </a:endParaRPr>
            </a:p>
            <a:p>
              <a:br>
                <a:rPr lang="en-US" sz="1500" dirty="0">
                  <a:latin typeface="Calibri Light" panose="020F0302020204030204" pitchFamily="34" charset="0"/>
                  <a:cs typeface="Calibri Light" panose="020F0302020204030204" pitchFamily="34" charset="0"/>
                </a:rPr>
              </a:br>
              <a:endParaRPr lang="en-US" sz="1500" dirty="0">
                <a:latin typeface="Calibri Light" panose="020F0302020204030204" pitchFamily="34" charset="0"/>
                <a:cs typeface="Calibri Light" panose="020F0302020204030204" pitchFamily="34" charset="0"/>
              </a:endParaRPr>
            </a:p>
            <a:p>
              <a:pPr marL="285750" indent="-285750" rtl="0">
                <a:spcBef>
                  <a:spcPts val="0"/>
                </a:spcBef>
                <a:spcAft>
                  <a:spcPts val="0"/>
                </a:spcAft>
                <a:buFontTx/>
                <a:buChar char="-"/>
              </a:pPr>
              <a:endParaRPr lang="en-US" sz="1500" dirty="0">
                <a:latin typeface="Calibri Light" panose="020F0302020204030204" pitchFamily="34" charset="0"/>
                <a:cs typeface="Calibri Light" panose="020F0302020204030204" pitchFamily="34" charset="0"/>
              </a:endParaRPr>
            </a:p>
          </p:txBody>
        </p:sp>
      </p:grpSp>
      <p:grpSp>
        <p:nvGrpSpPr>
          <p:cNvPr id="64" name="Group 63">
            <a:extLst>
              <a:ext uri="{FF2B5EF4-FFF2-40B4-BE49-F238E27FC236}">
                <a16:creationId xmlns:a16="http://schemas.microsoft.com/office/drawing/2014/main" id="{596E94FB-F0EE-33E4-184D-A1A8E0B67552}"/>
              </a:ext>
            </a:extLst>
          </p:cNvPr>
          <p:cNvGrpSpPr/>
          <p:nvPr/>
        </p:nvGrpSpPr>
        <p:grpSpPr>
          <a:xfrm>
            <a:off x="6673819" y="3684351"/>
            <a:ext cx="6743245" cy="2673437"/>
            <a:chOff x="6687741" y="2676147"/>
            <a:chExt cx="6743245" cy="2673437"/>
          </a:xfrm>
        </p:grpSpPr>
        <p:sp>
          <p:nvSpPr>
            <p:cNvPr id="60" name="Hexagon 59">
              <a:extLst>
                <a:ext uri="{FF2B5EF4-FFF2-40B4-BE49-F238E27FC236}">
                  <a16:creationId xmlns:a16="http://schemas.microsoft.com/office/drawing/2014/main" id="{74A049A5-2E06-5B0C-AD74-52B71208A986}"/>
                </a:ext>
              </a:extLst>
            </p:cNvPr>
            <p:cNvSpPr/>
            <p:nvPr/>
          </p:nvSpPr>
          <p:spPr>
            <a:xfrm>
              <a:off x="6687741" y="2676147"/>
              <a:ext cx="5487673" cy="2024106"/>
            </a:xfrm>
            <a:prstGeom prst="hexagon">
              <a:avLst>
                <a:gd name="adj" fmla="val 12133"/>
                <a:gd name="vf" fmla="val 115470"/>
              </a:avLst>
            </a:prstGeom>
            <a:solidFill>
              <a:srgbClr val="2D9D92">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C759A9F-B5F4-DC1F-4C29-C04B9A77A7CB}"/>
                </a:ext>
              </a:extLst>
            </p:cNvPr>
            <p:cNvSpPr txBox="1"/>
            <p:nvPr/>
          </p:nvSpPr>
          <p:spPr>
            <a:xfrm>
              <a:off x="7080788" y="2718094"/>
              <a:ext cx="6350198" cy="2631490"/>
            </a:xfrm>
            <a:prstGeom prst="rect">
              <a:avLst/>
            </a:prstGeom>
            <a:noFill/>
          </p:spPr>
          <p:txBody>
            <a:bodyPr wrap="square">
              <a:spAutoFit/>
            </a:bodyPr>
            <a:lstStyle/>
            <a:p>
              <a:pPr rtl="0">
                <a:spcBef>
                  <a:spcPts val="0"/>
                </a:spcBef>
                <a:spcAft>
                  <a:spcPts val="0"/>
                </a:spcAft>
              </a:pPr>
              <a:r>
                <a:rPr lang="en-US" sz="1500" dirty="0">
                  <a:latin typeface="Calibri Light" panose="020F0302020204030204" pitchFamily="34" charset="0"/>
                  <a:cs typeface="Calibri Light" panose="020F0302020204030204" pitchFamily="34" charset="0"/>
                </a:rPr>
                <a:t>6. Pink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7. Chum hatchery salmon abundance</a:t>
              </a:r>
            </a:p>
            <a:p>
              <a:pPr rtl="0">
                <a:spcBef>
                  <a:spcPts val="0"/>
                </a:spcBef>
                <a:spcAft>
                  <a:spcPts val="0"/>
                </a:spcAft>
              </a:pPr>
              <a:r>
                <a:rPr lang="en-US" sz="1500" dirty="0">
                  <a:latin typeface="Calibri Light" panose="020F0302020204030204" pitchFamily="34" charset="0"/>
                  <a:cs typeface="Calibri Light" panose="020F0302020204030204" pitchFamily="34" charset="0"/>
                </a:rPr>
                <a:t>	North Pacific Anadromous Fish Commission</a:t>
              </a:r>
            </a:p>
            <a:p>
              <a:pPr rtl="0">
                <a:spcBef>
                  <a:spcPts val="0"/>
                </a:spcBef>
                <a:spcAft>
                  <a:spcPts val="0"/>
                </a:spcAft>
              </a:pPr>
              <a:r>
                <a:rPr lang="en-US" sz="1500" dirty="0">
                  <a:latin typeface="Calibri Light" panose="020F0302020204030204" pitchFamily="34" charset="0"/>
                  <a:cs typeface="Calibri Light" panose="020F0302020204030204" pitchFamily="34" charset="0"/>
                </a:rPr>
                <a:t>8. Stomach Fullness Index</a:t>
              </a:r>
            </a:p>
            <a:p>
              <a:r>
                <a:rPr lang="en-US" sz="1500" dirty="0">
                  <a:latin typeface="Calibri Light" panose="020F0302020204030204" pitchFamily="34" charset="0"/>
                  <a:cs typeface="Calibri Light" panose="020F0302020204030204" pitchFamily="34" charset="0"/>
                </a:rPr>
                <a:t>	NOAA, ADFG, NBS Surveys</a:t>
              </a:r>
            </a:p>
            <a:p>
              <a:pPr rtl="0">
                <a:spcBef>
                  <a:spcPts val="0"/>
                </a:spcBef>
                <a:spcAft>
                  <a:spcPts val="0"/>
                </a:spcAft>
              </a:pPr>
              <a:r>
                <a:rPr lang="en-US" sz="1500" dirty="0">
                  <a:latin typeface="Calibri Light" panose="020F0302020204030204" pitchFamily="34" charset="0"/>
                  <a:cs typeface="Calibri Light" panose="020F0302020204030204" pitchFamily="34" charset="0"/>
                </a:rPr>
                <a:t>9. Aleutian Cumulative Degree Days during 1st winter</a:t>
              </a:r>
            </a:p>
            <a:p>
              <a:pPr rtl="0">
                <a:spcBef>
                  <a:spcPts val="0"/>
                </a:spcBef>
                <a:spcAft>
                  <a:spcPts val="0"/>
                </a:spcAft>
              </a:pPr>
              <a:r>
                <a:rPr lang="en-US" sz="1500" u="none" strike="noStrike" dirty="0">
                  <a:effectLst/>
                  <a:latin typeface="Calibri Light" panose="020F0302020204030204" pitchFamily="34" charset="0"/>
                  <a:cs typeface="Calibri Light" panose="020F0302020204030204" pitchFamily="34" charset="0"/>
                </a:rPr>
                <a:t>	AKFIN, NOAA</a:t>
              </a:r>
              <a:endParaRPr lang="en-US" sz="1500" dirty="0">
                <a:latin typeface="Calibri Light" panose="020F0302020204030204" pitchFamily="34" charset="0"/>
                <a:cs typeface="Calibri Light" panose="020F0302020204030204" pitchFamily="34" charset="0"/>
              </a:endParaRPr>
            </a:p>
            <a:p>
              <a:r>
                <a:rPr lang="en-US" sz="1500" dirty="0">
                  <a:latin typeface="Calibri Light" panose="020F0302020204030204" pitchFamily="34" charset="0"/>
                  <a:cs typeface="Calibri Light" panose="020F0302020204030204" pitchFamily="34" charset="0"/>
                </a:rPr>
                <a:t> </a:t>
              </a: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a:p>
              <a:pPr rtl="0">
                <a:spcBef>
                  <a:spcPts val="0"/>
                </a:spcBef>
                <a:spcAft>
                  <a:spcPts val="0"/>
                </a:spcAft>
              </a:pPr>
              <a:endParaRPr lang="en-US" sz="1500" dirty="0">
                <a:latin typeface="Calibri Light" panose="020F0302020204030204" pitchFamily="34" charset="0"/>
                <a:cs typeface="Calibri Light" panose="020F0302020204030204" pitchFamily="34" charset="0"/>
              </a:endParaRPr>
            </a:p>
          </p:txBody>
        </p:sp>
      </p:grpSp>
      <p:sp>
        <p:nvSpPr>
          <p:cNvPr id="65" name="TextBox 64">
            <a:extLst>
              <a:ext uri="{FF2B5EF4-FFF2-40B4-BE49-F238E27FC236}">
                <a16:creationId xmlns:a16="http://schemas.microsoft.com/office/drawing/2014/main" id="{0878FC0E-2C4B-3155-FA22-EFACEF91B328}"/>
              </a:ext>
            </a:extLst>
          </p:cNvPr>
          <p:cNvSpPr txBox="1"/>
          <p:nvPr/>
        </p:nvSpPr>
        <p:spPr>
          <a:xfrm>
            <a:off x="14305" y="4729"/>
            <a:ext cx="4498539" cy="707886"/>
          </a:xfrm>
          <a:prstGeom prst="rect">
            <a:avLst/>
          </a:prstGeom>
          <a:noFill/>
          <a:ln w="19050">
            <a:solidFill>
              <a:schemeClr val="tx1"/>
            </a:solidFill>
          </a:ln>
        </p:spPr>
        <p:txBody>
          <a:bodyPr wrap="square">
            <a:spAutoFit/>
          </a:bodyPr>
          <a:lstStyle/>
          <a:p>
            <a:pPr algn="ctr"/>
            <a:r>
              <a:rPr lang="en-US" sz="2000" b="1" dirty="0">
                <a:latin typeface="Calibri" panose="020F0502020204030204" pitchFamily="34" charset="0"/>
                <a:cs typeface="Calibri" panose="020F0502020204030204" pitchFamily="34" charset="0"/>
              </a:rPr>
              <a:t>Fall Chum Integrated Population Model Structure</a:t>
            </a:r>
          </a:p>
        </p:txBody>
      </p:sp>
      <p:sp>
        <p:nvSpPr>
          <p:cNvPr id="68" name="TextBox 67">
            <a:extLst>
              <a:ext uri="{FF2B5EF4-FFF2-40B4-BE49-F238E27FC236}">
                <a16:creationId xmlns:a16="http://schemas.microsoft.com/office/drawing/2014/main" id="{990B95EB-B04A-AC68-8533-F02EFF762B4A}"/>
              </a:ext>
            </a:extLst>
          </p:cNvPr>
          <p:cNvSpPr txBox="1"/>
          <p:nvPr/>
        </p:nvSpPr>
        <p:spPr>
          <a:xfrm>
            <a:off x="6855215" y="588664"/>
            <a:ext cx="5044686" cy="369332"/>
          </a:xfrm>
          <a:prstGeom prst="rect">
            <a:avLst/>
          </a:prstGeom>
          <a:noFill/>
        </p:spPr>
        <p:txBody>
          <a:bodyPr wrap="square" rtlCol="0">
            <a:spAutoFit/>
          </a:bodyPr>
          <a:lstStyle/>
          <a:p>
            <a:pPr algn="ctr"/>
            <a:r>
              <a:rPr lang="en-US" sz="1800" b="1" dirty="0">
                <a:solidFill>
                  <a:srgbClr val="EAAB01"/>
                </a:solidFill>
              </a:rPr>
              <a:t>Juvenile Survival Covariates (Stage 1-2)</a:t>
            </a:r>
            <a:endParaRPr lang="en-US" dirty="0"/>
          </a:p>
        </p:txBody>
      </p:sp>
      <p:sp>
        <p:nvSpPr>
          <p:cNvPr id="69" name="TextBox 68">
            <a:extLst>
              <a:ext uri="{FF2B5EF4-FFF2-40B4-BE49-F238E27FC236}">
                <a16:creationId xmlns:a16="http://schemas.microsoft.com/office/drawing/2014/main" id="{72159616-F664-B4AC-012E-BC3CD248FEF6}"/>
              </a:ext>
            </a:extLst>
          </p:cNvPr>
          <p:cNvSpPr txBox="1"/>
          <p:nvPr/>
        </p:nvSpPr>
        <p:spPr>
          <a:xfrm>
            <a:off x="6803120" y="3348893"/>
            <a:ext cx="5096781" cy="369332"/>
          </a:xfrm>
          <a:prstGeom prst="rect">
            <a:avLst/>
          </a:prstGeom>
          <a:noFill/>
        </p:spPr>
        <p:txBody>
          <a:bodyPr wrap="square" rtlCol="0">
            <a:spAutoFit/>
          </a:bodyPr>
          <a:lstStyle/>
          <a:p>
            <a:pPr algn="ctr"/>
            <a:r>
              <a:rPr lang="en-US" sz="1800" b="1" dirty="0">
                <a:solidFill>
                  <a:srgbClr val="2D9D92"/>
                </a:solidFill>
              </a:rPr>
              <a:t>Marine Survival Covariates  (Stage 2-3)</a:t>
            </a:r>
            <a:endParaRPr lang="en-US" dirty="0">
              <a:solidFill>
                <a:srgbClr val="2D9D92"/>
              </a:solidFill>
            </a:endParaRPr>
          </a:p>
        </p:txBody>
      </p:sp>
    </p:spTree>
    <p:extLst>
      <p:ext uri="{BB962C8B-B14F-4D97-AF65-F5344CB8AC3E}">
        <p14:creationId xmlns:p14="http://schemas.microsoft.com/office/powerpoint/2010/main" val="312755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12BA-0D61-09CF-D115-282B049229BB}"/>
            </a:ext>
          </a:extLst>
        </p:cNvPr>
        <p:cNvGrpSpPr/>
        <p:nvPr/>
      </p:nvGrpSpPr>
      <p:grpSpPr>
        <a:xfrm>
          <a:off x="0" y="0"/>
          <a:ext cx="0" cy="0"/>
          <a:chOff x="0" y="0"/>
          <a:chExt cx="0" cy="0"/>
        </a:xfrm>
      </p:grpSpPr>
      <p:pic>
        <p:nvPicPr>
          <p:cNvPr id="4" name="Picture 3" descr="A graph of different types of data&#10;&#10;Description automatically generated with medium confidence">
            <a:extLst>
              <a:ext uri="{FF2B5EF4-FFF2-40B4-BE49-F238E27FC236}">
                <a16:creationId xmlns:a16="http://schemas.microsoft.com/office/drawing/2014/main" id="{D21B6993-D2D6-92F8-2E66-AAFEA2C8C236}"/>
              </a:ext>
            </a:extLst>
          </p:cNvPr>
          <p:cNvPicPr>
            <a:picLocks noChangeAspect="1"/>
          </p:cNvPicPr>
          <p:nvPr/>
        </p:nvPicPr>
        <p:blipFill>
          <a:blip r:embed="rId3"/>
          <a:stretch>
            <a:fillRect/>
          </a:stretch>
        </p:blipFill>
        <p:spPr>
          <a:xfrm>
            <a:off x="1257299" y="423765"/>
            <a:ext cx="9046029" cy="6461449"/>
          </a:xfrm>
          <a:prstGeom prst="rect">
            <a:avLst/>
          </a:prstGeom>
        </p:spPr>
      </p:pic>
    </p:spTree>
    <p:extLst>
      <p:ext uri="{BB962C8B-B14F-4D97-AF65-F5344CB8AC3E}">
        <p14:creationId xmlns:p14="http://schemas.microsoft.com/office/powerpoint/2010/main" val="378628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57E1A-858A-1B4D-052C-BC8B1EE535EB}"/>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B307F1E-978D-20B5-A74B-F8708FAD14EF}"/>
              </a:ext>
            </a:extLst>
          </p:cNvPr>
          <p:cNvPicPr>
            <a:picLocks noChangeAspect="1"/>
          </p:cNvPicPr>
          <p:nvPr/>
        </p:nvPicPr>
        <p:blipFill>
          <a:blip r:embed="rId3"/>
          <a:stretch>
            <a:fillRect/>
          </a:stretch>
        </p:blipFill>
        <p:spPr>
          <a:xfrm>
            <a:off x="199697" y="59684"/>
            <a:ext cx="11687503" cy="6678573"/>
          </a:xfrm>
          <a:prstGeom prst="rect">
            <a:avLst/>
          </a:prstGeom>
        </p:spPr>
      </p:pic>
    </p:spTree>
    <p:extLst>
      <p:ext uri="{BB962C8B-B14F-4D97-AF65-F5344CB8AC3E}">
        <p14:creationId xmlns:p14="http://schemas.microsoft.com/office/powerpoint/2010/main" val="229256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47C2-7452-4F63-4F6B-F64C069FC6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6C479-1D2A-5D26-A85C-334A85F0A76F}"/>
              </a:ext>
            </a:extLst>
          </p:cNvPr>
          <p:cNvSpPr>
            <a:spLocks noGrp="1"/>
          </p:cNvSpPr>
          <p:nvPr>
            <p:ph type="title"/>
          </p:nvPr>
        </p:nvSpPr>
        <p:spPr>
          <a:xfrm>
            <a:off x="838200" y="2766219"/>
            <a:ext cx="10515600" cy="1325563"/>
          </a:xfrm>
        </p:spPr>
        <p:txBody>
          <a:bodyPr/>
          <a:lstStyle/>
          <a:p>
            <a:pPr algn="ctr"/>
            <a:r>
              <a:rPr lang="en-US" dirty="0"/>
              <a:t>Supplementary Figures </a:t>
            </a:r>
          </a:p>
        </p:txBody>
      </p:sp>
    </p:spTree>
    <p:extLst>
      <p:ext uri="{BB962C8B-B14F-4D97-AF65-F5344CB8AC3E}">
        <p14:creationId xmlns:p14="http://schemas.microsoft.com/office/powerpoint/2010/main" val="328540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5E10-48B7-FB90-EEF1-74138A13C7AB}"/>
            </a:ext>
          </a:extLst>
        </p:cNvPr>
        <p:cNvGrpSpPr/>
        <p:nvPr/>
      </p:nvGrpSpPr>
      <p:grpSpPr>
        <a:xfrm>
          <a:off x="0" y="0"/>
          <a:ext cx="0" cy="0"/>
          <a:chOff x="0" y="0"/>
          <a:chExt cx="0" cy="0"/>
        </a:xfrm>
      </p:grpSpPr>
      <p:pic>
        <p:nvPicPr>
          <p:cNvPr id="5" name="Content Placeholder 4" descr="A graph of different types of weather forecasts&#10;&#10;AI-generated content may be incorrect.">
            <a:extLst>
              <a:ext uri="{FF2B5EF4-FFF2-40B4-BE49-F238E27FC236}">
                <a16:creationId xmlns:a16="http://schemas.microsoft.com/office/drawing/2014/main" id="{7D547133-759C-3A5D-AB46-FD6E1AC8EF21}"/>
              </a:ext>
            </a:extLst>
          </p:cNvPr>
          <p:cNvPicPr>
            <a:picLocks noGrp="1" noChangeAspect="1"/>
          </p:cNvPicPr>
          <p:nvPr>
            <p:ph idx="1"/>
          </p:nvPr>
        </p:nvPicPr>
        <p:blipFill>
          <a:blip r:embed="rId3"/>
          <a:stretch>
            <a:fillRect/>
          </a:stretch>
        </p:blipFill>
        <p:spPr>
          <a:xfrm>
            <a:off x="3126336" y="0"/>
            <a:ext cx="6777319" cy="6777319"/>
          </a:xfrm>
        </p:spPr>
      </p:pic>
    </p:spTree>
    <p:extLst>
      <p:ext uri="{BB962C8B-B14F-4D97-AF65-F5344CB8AC3E}">
        <p14:creationId xmlns:p14="http://schemas.microsoft.com/office/powerpoint/2010/main" val="21077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9F48-0386-D010-0B7E-13B44D41FEC1}"/>
            </a:ext>
          </a:extLst>
        </p:cNvPr>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39A13AA6-6FC7-A7AB-D6FB-5781DEA659AC}"/>
              </a:ext>
            </a:extLst>
          </p:cNvPr>
          <p:cNvPicPr>
            <a:picLocks noChangeAspect="1"/>
          </p:cNvPicPr>
          <p:nvPr/>
        </p:nvPicPr>
        <p:blipFill>
          <a:blip r:embed="rId3"/>
          <a:stretch>
            <a:fillRect/>
          </a:stretch>
        </p:blipFill>
        <p:spPr>
          <a:xfrm>
            <a:off x="35169" y="165295"/>
            <a:ext cx="11131061" cy="6678637"/>
          </a:xfrm>
          <a:prstGeom prst="rect">
            <a:avLst/>
          </a:prstGeom>
        </p:spPr>
      </p:pic>
    </p:spTree>
    <p:extLst>
      <p:ext uri="{BB962C8B-B14F-4D97-AF65-F5344CB8AC3E}">
        <p14:creationId xmlns:p14="http://schemas.microsoft.com/office/powerpoint/2010/main" val="38496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14BF-22CB-AE75-7B80-A66600A3DA5E}"/>
            </a:ext>
          </a:extLst>
        </p:cNvPr>
        <p:cNvGrpSpPr/>
        <p:nvPr/>
      </p:nvGrpSpPr>
      <p:grpSpPr>
        <a:xfrm>
          <a:off x="0" y="0"/>
          <a:ext cx="0" cy="0"/>
          <a:chOff x="0" y="0"/>
          <a:chExt cx="0" cy="0"/>
        </a:xfrm>
      </p:grpSpPr>
      <p:pic>
        <p:nvPicPr>
          <p:cNvPr id="15" name="Picture 14" descr="A graph of age gap&#10;&#10;Description automatically generated">
            <a:extLst>
              <a:ext uri="{FF2B5EF4-FFF2-40B4-BE49-F238E27FC236}">
                <a16:creationId xmlns:a16="http://schemas.microsoft.com/office/drawing/2014/main" id="{A6AF52C4-ED2F-C2C9-EF8D-7C096950A2C6}"/>
              </a:ext>
            </a:extLst>
          </p:cNvPr>
          <p:cNvPicPr>
            <a:picLocks noChangeAspect="1"/>
          </p:cNvPicPr>
          <p:nvPr/>
        </p:nvPicPr>
        <p:blipFill>
          <a:blip r:embed="rId3"/>
          <a:stretch>
            <a:fillRect/>
          </a:stretch>
        </p:blipFill>
        <p:spPr>
          <a:xfrm>
            <a:off x="1909481" y="487455"/>
            <a:ext cx="8108577" cy="6081433"/>
          </a:xfrm>
          <a:prstGeom prst="rect">
            <a:avLst/>
          </a:prstGeom>
        </p:spPr>
      </p:pic>
    </p:spTree>
    <p:extLst>
      <p:ext uri="{BB962C8B-B14F-4D97-AF65-F5344CB8AC3E}">
        <p14:creationId xmlns:p14="http://schemas.microsoft.com/office/powerpoint/2010/main" val="321900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34672</TotalTime>
  <Words>1575</Words>
  <Application>Microsoft Macintosh PowerPoint</Application>
  <PresentationFormat>Widescreen</PresentationFormat>
  <Paragraphs>115</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Calibri Light</vt:lpstr>
      <vt:lpstr>Cambria Math</vt:lpstr>
      <vt:lpstr>Office Theme</vt:lpstr>
      <vt:lpstr>New set of figures as of feb 2025</vt:lpstr>
      <vt:lpstr>PowerPoint Presentation</vt:lpstr>
      <vt:lpstr>PowerPoint Presentation</vt:lpstr>
      <vt:lpstr>PowerPoint Presentation</vt:lpstr>
      <vt:lpstr>PowerPoint Presentation</vt:lpstr>
      <vt:lpstr>Supplementary Figures </vt:lpstr>
      <vt:lpstr>PowerPoint Presentation</vt:lpstr>
      <vt:lpstr>PowerPoint Presentation</vt:lpstr>
      <vt:lpstr>PowerPoint Presentation</vt:lpstr>
      <vt:lpstr>PowerPoint Presentation</vt:lpstr>
      <vt:lpstr>PowerPoint Presentation</vt:lpstr>
      <vt:lpstr>Older figure versions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genoa</dc:creator>
  <cp:lastModifiedBy>genoa</cp:lastModifiedBy>
  <cp:revision>42</cp:revision>
  <dcterms:created xsi:type="dcterms:W3CDTF">2024-11-20T18:51:47Z</dcterms:created>
  <dcterms:modified xsi:type="dcterms:W3CDTF">2025-02-01T22:55:01Z</dcterms:modified>
</cp:coreProperties>
</file>